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4"/>
  </p:notesMasterIdLst>
  <p:sldIdLst>
    <p:sldId id="256" r:id="rId2"/>
    <p:sldId id="283" r:id="rId3"/>
    <p:sldId id="257" r:id="rId4"/>
    <p:sldId id="266" r:id="rId5"/>
    <p:sldId id="258" r:id="rId6"/>
    <p:sldId id="262" r:id="rId7"/>
    <p:sldId id="263" r:id="rId8"/>
    <p:sldId id="260" r:id="rId9"/>
    <p:sldId id="274" r:id="rId10"/>
    <p:sldId id="275" r:id="rId11"/>
    <p:sldId id="276" r:id="rId12"/>
    <p:sldId id="267" r:id="rId13"/>
    <p:sldId id="278" r:id="rId14"/>
    <p:sldId id="279" r:id="rId15"/>
    <p:sldId id="280" r:id="rId16"/>
    <p:sldId id="277" r:id="rId17"/>
    <p:sldId id="268" r:id="rId18"/>
    <p:sldId id="269" r:id="rId19"/>
    <p:sldId id="281" r:id="rId20"/>
    <p:sldId id="271" r:id="rId21"/>
    <p:sldId id="282"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35671-7950-4AF3-8DB8-E3C29EF755B6}" type="datetimeFigureOut">
              <a:rPr lang="en-US" smtClean="0"/>
              <a:t>3/10/2021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EC5DA-041B-4D50-AD93-E32603FFAB62}" type="slidenum">
              <a:rPr lang="en-US" smtClean="0"/>
              <a:t>‹#›</a:t>
            </a:fld>
            <a:endParaRPr lang="en-US"/>
          </a:p>
        </p:txBody>
      </p:sp>
    </p:spTree>
    <p:extLst>
      <p:ext uri="{BB962C8B-B14F-4D97-AF65-F5344CB8AC3E}">
        <p14:creationId xmlns:p14="http://schemas.microsoft.com/office/powerpoint/2010/main" val="3353021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63EC5DA-041B-4D50-AD93-E32603FFAB62}" type="slidenum">
              <a:rPr lang="en-US" smtClean="0"/>
              <a:t>1</a:t>
            </a:fld>
            <a:endParaRPr lang="en-US"/>
          </a:p>
        </p:txBody>
      </p:sp>
    </p:spTree>
    <p:extLst>
      <p:ext uri="{BB962C8B-B14F-4D97-AF65-F5344CB8AC3E}">
        <p14:creationId xmlns:p14="http://schemas.microsoft.com/office/powerpoint/2010/main" val="3969708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4092433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113A8-AAC5-4D31-AA7F-39D91945FFF2}"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124075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869019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1621649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1160075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2113A8-AAC5-4D31-AA7F-39D91945FFF2}"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4087396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2113A8-AAC5-4D31-AA7F-39D91945FFF2}" type="datetimeFigureOut">
              <a:rPr lang="en-US" smtClean="0"/>
              <a:t>3/10/2021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2609688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1318704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6505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2365056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113A8-AAC5-4D31-AA7F-39D91945FFF2}"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248077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2113A8-AAC5-4D31-AA7F-39D91945FFF2}"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118405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2113A8-AAC5-4D31-AA7F-39D91945FFF2}"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421827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2113A8-AAC5-4D31-AA7F-39D91945FFF2}"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304716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113A8-AAC5-4D31-AA7F-39D91945FFF2}"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251594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113A8-AAC5-4D31-AA7F-39D91945FFF2}"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396504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113A8-AAC5-4D31-AA7F-39D91945FFF2}"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095FDA0-BC3A-466F-8B4C-B146225623A6}" type="slidenum">
              <a:rPr lang="en-US" smtClean="0"/>
              <a:t>‹#›</a:t>
            </a:fld>
            <a:endParaRPr lang="en-US"/>
          </a:p>
        </p:txBody>
      </p:sp>
    </p:spTree>
    <p:extLst>
      <p:ext uri="{BB962C8B-B14F-4D97-AF65-F5344CB8AC3E}">
        <p14:creationId xmlns:p14="http://schemas.microsoft.com/office/powerpoint/2010/main" val="65183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2113A8-AAC5-4D31-AA7F-39D91945FFF2}" type="datetimeFigureOut">
              <a:rPr lang="en-US" smtClean="0"/>
              <a:t>3/10/2021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095FDA0-BC3A-466F-8B4C-B146225623A6}" type="slidenum">
              <a:rPr lang="en-US" smtClean="0"/>
              <a:t>‹#›</a:t>
            </a:fld>
            <a:endParaRPr lang="en-US"/>
          </a:p>
        </p:txBody>
      </p:sp>
    </p:spTree>
    <p:extLst>
      <p:ext uri="{BB962C8B-B14F-4D97-AF65-F5344CB8AC3E}">
        <p14:creationId xmlns:p14="http://schemas.microsoft.com/office/powerpoint/2010/main" val="225292682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70149-025A-43E5-9CDB-BB8D8D81F30F}"/>
              </a:ext>
            </a:extLst>
          </p:cNvPr>
          <p:cNvSpPr>
            <a:spLocks noGrp="1"/>
          </p:cNvSpPr>
          <p:nvPr>
            <p:ph type="ctrTitle"/>
          </p:nvPr>
        </p:nvSpPr>
        <p:spPr/>
        <p:txBody>
          <a:bodyPr/>
          <a:lstStyle/>
          <a:p>
            <a:r>
              <a:rPr lang="en-US" sz="6000" b="1" u="sng" dirty="0">
                <a:solidFill>
                  <a:srgbClr val="FFC000"/>
                </a:solidFill>
                <a:latin typeface="+mn-lt"/>
              </a:rPr>
              <a:t>NOT</a:t>
            </a:r>
            <a:r>
              <a:rPr lang="en-US" sz="6000" b="1" dirty="0">
                <a:solidFill>
                  <a:srgbClr val="FFC000"/>
                </a:solidFill>
                <a:latin typeface="+mn-lt"/>
              </a:rPr>
              <a:t> A Checklist</a:t>
            </a:r>
          </a:p>
        </p:txBody>
      </p:sp>
      <p:sp>
        <p:nvSpPr>
          <p:cNvPr id="3" name="Subtitle 2">
            <a:extLst>
              <a:ext uri="{FF2B5EF4-FFF2-40B4-BE49-F238E27FC236}">
                <a16:creationId xmlns:a16="http://schemas.microsoft.com/office/drawing/2014/main" id="{5A0984D2-FABB-4A78-99C8-A3EA3528874F}"/>
              </a:ext>
            </a:extLst>
          </p:cNvPr>
          <p:cNvSpPr>
            <a:spLocks noGrp="1"/>
          </p:cNvSpPr>
          <p:nvPr>
            <p:ph type="subTitle" idx="1"/>
          </p:nvPr>
        </p:nvSpPr>
        <p:spPr/>
        <p:txBody>
          <a:bodyPr>
            <a:normAutofit fontScale="25000" lnSpcReduction="20000"/>
          </a:bodyPr>
          <a:lstStyle/>
          <a:p>
            <a:endParaRPr lang="en-US" sz="3600" b="1" dirty="0"/>
          </a:p>
          <a:p>
            <a:r>
              <a:rPr lang="en-US" sz="7400" b="1" dirty="0">
                <a:solidFill>
                  <a:srgbClr val="FFC000"/>
                </a:solidFill>
              </a:rPr>
              <a:t>Building Technology Accessibility into your Business Processes</a:t>
            </a:r>
          </a:p>
        </p:txBody>
      </p:sp>
    </p:spTree>
    <p:extLst>
      <p:ext uri="{BB962C8B-B14F-4D97-AF65-F5344CB8AC3E}">
        <p14:creationId xmlns:p14="http://schemas.microsoft.com/office/powerpoint/2010/main" val="259817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C789-CEF5-4D3F-95D8-77D6A6BA3455}"/>
              </a:ext>
            </a:extLst>
          </p:cNvPr>
          <p:cNvSpPr>
            <a:spLocks noGrp="1"/>
          </p:cNvSpPr>
          <p:nvPr>
            <p:ph type="title"/>
          </p:nvPr>
        </p:nvSpPr>
        <p:spPr/>
        <p:txBody>
          <a:bodyPr/>
          <a:lstStyle/>
          <a:p>
            <a:r>
              <a:rPr lang="en-US" sz="4300" b="1" dirty="0">
                <a:solidFill>
                  <a:srgbClr val="FFC000"/>
                </a:solidFill>
              </a:rPr>
              <a:t>Americans with Disabilities Act</a:t>
            </a:r>
            <a:endParaRPr lang="en-US" sz="4300" dirty="0"/>
          </a:p>
        </p:txBody>
      </p:sp>
      <p:sp>
        <p:nvSpPr>
          <p:cNvPr id="3" name="Content Placeholder 2">
            <a:extLst>
              <a:ext uri="{FF2B5EF4-FFF2-40B4-BE49-F238E27FC236}">
                <a16:creationId xmlns:a16="http://schemas.microsoft.com/office/drawing/2014/main" id="{725963AE-1568-4FA6-9DD6-228F985EA157}"/>
              </a:ext>
            </a:extLst>
          </p:cNvPr>
          <p:cNvSpPr>
            <a:spLocks noGrp="1"/>
          </p:cNvSpPr>
          <p:nvPr>
            <p:ph idx="1"/>
          </p:nvPr>
        </p:nvSpPr>
        <p:spPr>
          <a:xfrm>
            <a:off x="1154954" y="2379216"/>
            <a:ext cx="8825659" cy="3640584"/>
          </a:xfrm>
        </p:spPr>
        <p:txBody>
          <a:bodyPr>
            <a:normAutofit fontScale="92500" lnSpcReduction="10000"/>
          </a:bodyPr>
          <a:lstStyle/>
          <a:p>
            <a:r>
              <a:rPr lang="en-US" sz="3200" dirty="0">
                <a:solidFill>
                  <a:schemeClr val="tx1"/>
                </a:solidFill>
                <a:latin typeface="Calibri" panose="020F0502020204030204" pitchFamily="34" charset="0"/>
                <a:cs typeface="Calibri" panose="020F0502020204030204" pitchFamily="34" charset="0"/>
              </a:rPr>
              <a:t>If a public accommodation provides information or receives information online, it needs to ensure it effectively communicates that information with people with disabilities</a:t>
            </a:r>
          </a:p>
          <a:p>
            <a:pPr marL="0" indent="0">
              <a:buNone/>
            </a:pPr>
            <a:endParaRPr lang="en-US" sz="3200" dirty="0">
              <a:solidFill>
                <a:schemeClr val="tx1"/>
              </a:solidFill>
              <a:latin typeface="Calibri" panose="020F0502020204030204" pitchFamily="34" charset="0"/>
              <a:cs typeface="Calibri" panose="020F0502020204030204" pitchFamily="34" charset="0"/>
            </a:endParaRPr>
          </a:p>
          <a:p>
            <a:r>
              <a:rPr lang="en-US" sz="3200" dirty="0">
                <a:solidFill>
                  <a:schemeClr val="tx1"/>
                </a:solidFill>
                <a:latin typeface="Calibri" panose="020F0502020204030204" pitchFamily="34" charset="0"/>
                <a:cs typeface="Calibri" panose="020F0502020204030204" pitchFamily="34" charset="0"/>
              </a:rPr>
              <a:t>DOJ, other federal agencies, Section 508, and courts have all said compliance with WCAG 2.0/2.1 Level A and AA accomplishes effective communication</a:t>
            </a:r>
          </a:p>
        </p:txBody>
      </p:sp>
    </p:spTree>
    <p:extLst>
      <p:ext uri="{BB962C8B-B14F-4D97-AF65-F5344CB8AC3E}">
        <p14:creationId xmlns:p14="http://schemas.microsoft.com/office/powerpoint/2010/main" val="1586202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551DC-201C-47CD-933B-2F08527198A6}"/>
              </a:ext>
            </a:extLst>
          </p:cNvPr>
          <p:cNvSpPr>
            <a:spLocks noGrp="1"/>
          </p:cNvSpPr>
          <p:nvPr>
            <p:ph type="title"/>
          </p:nvPr>
        </p:nvSpPr>
        <p:spPr/>
        <p:txBody>
          <a:bodyPr/>
          <a:lstStyle/>
          <a:p>
            <a:r>
              <a:rPr lang="en-US" sz="4300" b="1" dirty="0">
                <a:solidFill>
                  <a:srgbClr val="FFC000"/>
                </a:solidFill>
              </a:rPr>
              <a:t>Americans with Disabilities Act</a:t>
            </a:r>
            <a:endParaRPr lang="en-US" sz="4300" dirty="0"/>
          </a:p>
        </p:txBody>
      </p:sp>
      <p:sp>
        <p:nvSpPr>
          <p:cNvPr id="3" name="Content Placeholder 2">
            <a:extLst>
              <a:ext uri="{FF2B5EF4-FFF2-40B4-BE49-F238E27FC236}">
                <a16:creationId xmlns:a16="http://schemas.microsoft.com/office/drawing/2014/main" id="{34FD38FC-7D5F-4CDE-8C56-3DB3375A9C1E}"/>
              </a:ext>
            </a:extLst>
          </p:cNvPr>
          <p:cNvSpPr>
            <a:spLocks noGrp="1"/>
          </p:cNvSpPr>
          <p:nvPr>
            <p:ph idx="1"/>
          </p:nvPr>
        </p:nvSpPr>
        <p:spPr>
          <a:xfrm>
            <a:off x="1154954" y="2299317"/>
            <a:ext cx="8825659" cy="3906174"/>
          </a:xfrm>
        </p:spPr>
        <p:txBody>
          <a:bodyPr>
            <a:normAutofit/>
          </a:bodyPr>
          <a:lstStyle/>
          <a:p>
            <a:r>
              <a:rPr lang="en-US" sz="2200" dirty="0">
                <a:solidFill>
                  <a:schemeClr val="tx1"/>
                </a:solidFill>
                <a:latin typeface="Calibri" panose="020F0502020204030204" pitchFamily="34" charset="0"/>
                <a:cs typeface="Calibri" panose="020F0502020204030204" pitchFamily="34" charset="0"/>
              </a:rPr>
              <a:t>Must be documented in writing</a:t>
            </a:r>
          </a:p>
          <a:p>
            <a:pPr lvl="1"/>
            <a:r>
              <a:rPr lang="en-US" dirty="0">
                <a:solidFill>
                  <a:schemeClr val="tx1"/>
                </a:solidFill>
                <a:latin typeface="Calibri" panose="020F0502020204030204" pitchFamily="34" charset="0"/>
                <a:cs typeface="Calibri" panose="020F0502020204030204" pitchFamily="34" charset="0"/>
              </a:rPr>
              <a:t>By an official with budgetary authority</a:t>
            </a:r>
          </a:p>
          <a:p>
            <a:r>
              <a:rPr lang="en-US" sz="2200" dirty="0">
                <a:solidFill>
                  <a:schemeClr val="tx1"/>
                </a:solidFill>
                <a:latin typeface="Calibri" panose="020F0502020204030204" pitchFamily="34" charset="0"/>
                <a:cs typeface="Calibri" panose="020F0502020204030204" pitchFamily="34" charset="0"/>
              </a:rPr>
              <a:t>Undue Burden</a:t>
            </a:r>
          </a:p>
          <a:p>
            <a:pPr lvl="1"/>
            <a:r>
              <a:rPr lang="en-US" dirty="0">
                <a:solidFill>
                  <a:schemeClr val="tx1"/>
                </a:solidFill>
                <a:latin typeface="Calibri" panose="020F0502020204030204" pitchFamily="34" charset="0"/>
                <a:cs typeface="Calibri" panose="020F0502020204030204" pitchFamily="34" charset="0"/>
              </a:rPr>
              <a:t>Significant difficulty or expense in light of all the business’ available resources</a:t>
            </a:r>
          </a:p>
          <a:p>
            <a:r>
              <a:rPr lang="en-US" sz="2200" dirty="0">
                <a:solidFill>
                  <a:schemeClr val="tx1"/>
                </a:solidFill>
                <a:latin typeface="Calibri" panose="020F0502020204030204" pitchFamily="34" charset="0"/>
                <a:cs typeface="Calibri" panose="020F0502020204030204" pitchFamily="34" charset="0"/>
              </a:rPr>
              <a:t>Fundamental Alteration</a:t>
            </a:r>
          </a:p>
          <a:p>
            <a:pPr lvl="1"/>
            <a:r>
              <a:rPr lang="en-US" dirty="0">
                <a:solidFill>
                  <a:schemeClr val="tx1"/>
                </a:solidFill>
                <a:latin typeface="Calibri" panose="020F0502020204030204" pitchFamily="34" charset="0"/>
                <a:cs typeface="Calibri" panose="020F0502020204030204" pitchFamily="34" charset="0"/>
              </a:rPr>
              <a:t>Accessibility would fundamentally alter the nature of the goods, services, facilities, privileges, advantages, or accommodations being offered</a:t>
            </a:r>
          </a:p>
          <a:p>
            <a:r>
              <a:rPr lang="en-US" dirty="0">
                <a:solidFill>
                  <a:schemeClr val="tx1"/>
                </a:solidFill>
                <a:latin typeface="Calibri" panose="020F0502020204030204" pitchFamily="34" charset="0"/>
                <a:cs typeface="Calibri" panose="020F0502020204030204" pitchFamily="34" charset="0"/>
              </a:rPr>
              <a:t>The business must still provide an alternative aid or service that would not result in an undue burden or fundamental alteration but would ensure effective communication to the maximum extent possible.</a:t>
            </a:r>
          </a:p>
          <a:p>
            <a:endParaRPr lang="en-US" dirty="0"/>
          </a:p>
        </p:txBody>
      </p:sp>
    </p:spTree>
    <p:extLst>
      <p:ext uri="{BB962C8B-B14F-4D97-AF65-F5344CB8AC3E}">
        <p14:creationId xmlns:p14="http://schemas.microsoft.com/office/powerpoint/2010/main" val="104207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9007-EAB9-48EE-95BC-BB8A12B7C1D9}"/>
              </a:ext>
            </a:extLst>
          </p:cNvPr>
          <p:cNvSpPr>
            <a:spLocks noGrp="1"/>
          </p:cNvSpPr>
          <p:nvPr>
            <p:ph type="title"/>
          </p:nvPr>
        </p:nvSpPr>
        <p:spPr/>
        <p:txBody>
          <a:bodyPr/>
          <a:lstStyle/>
          <a:p>
            <a:r>
              <a:rPr lang="en-US" sz="4300" b="1" cap="small" dirty="0">
                <a:solidFill>
                  <a:srgbClr val="FFC000"/>
                </a:solidFill>
                <a:latin typeface="Calibri" panose="020F0502020204030204"/>
              </a:rPr>
              <a:t>IMPLEMENTATION</a:t>
            </a:r>
            <a:endParaRPr lang="en-US" sz="4300" dirty="0">
              <a:solidFill>
                <a:srgbClr val="FFC000"/>
              </a:solidFill>
            </a:endParaRPr>
          </a:p>
        </p:txBody>
      </p:sp>
      <p:sp>
        <p:nvSpPr>
          <p:cNvPr id="3" name="Content Placeholder 2">
            <a:extLst>
              <a:ext uri="{FF2B5EF4-FFF2-40B4-BE49-F238E27FC236}">
                <a16:creationId xmlns:a16="http://schemas.microsoft.com/office/drawing/2014/main" id="{43450BE7-0A96-4E11-BB3E-67E8F707D099}"/>
              </a:ext>
            </a:extLst>
          </p:cNvPr>
          <p:cNvSpPr>
            <a:spLocks noGrp="1"/>
          </p:cNvSpPr>
          <p:nvPr>
            <p:ph idx="1"/>
          </p:nvPr>
        </p:nvSpPr>
        <p:spPr>
          <a:xfrm>
            <a:off x="758301" y="2263806"/>
            <a:ext cx="10515600" cy="4428062"/>
          </a:xfrm>
        </p:spPr>
        <p:txBody>
          <a:bodyPr>
            <a:normAutofit/>
          </a:bodyPr>
          <a:lstStyle/>
          <a:p>
            <a:pPr>
              <a:buFont typeface="Wingdings" panose="05000000000000000000" pitchFamily="2" charset="2"/>
              <a:buChar char="Ø"/>
            </a:pPr>
            <a:r>
              <a:rPr lang="en-US" sz="2400" b="1" dirty="0">
                <a:solidFill>
                  <a:prstClr val="black"/>
                </a:solidFill>
                <a:latin typeface="Calibri" panose="020F0502020204030204" pitchFamily="34" charset="0"/>
                <a:cs typeface="Calibri" panose="020F0502020204030204" pitchFamily="34" charset="0"/>
              </a:rPr>
              <a:t>UNDER BOTH AODA AND ADA</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POLICIES</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STAFFING &amp; TRAINING</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PRE-POSTING PROCEDURES</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PROCUREMENT</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REMEDIATION</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INTERIM MEASURES</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AUDITS</a:t>
            </a:r>
          </a:p>
          <a:p>
            <a:pPr lvl="1">
              <a:buFont typeface="Wingdings" panose="05000000000000000000" pitchFamily="2" charset="2"/>
              <a:buChar char="Ø"/>
            </a:pPr>
            <a:r>
              <a:rPr lang="en-US" sz="2000" dirty="0">
                <a:solidFill>
                  <a:schemeClr val="tx1"/>
                </a:solidFill>
                <a:latin typeface="Calibri" panose="020F0502020204030204" pitchFamily="34" charset="0"/>
                <a:cs typeface="Calibri" panose="020F0502020204030204" pitchFamily="34" charset="0"/>
              </a:rPr>
              <a:t>FEEDBACK</a:t>
            </a:r>
          </a:p>
          <a:p>
            <a:endParaRPr lang="en-US" dirty="0"/>
          </a:p>
        </p:txBody>
      </p:sp>
    </p:spTree>
    <p:extLst>
      <p:ext uri="{BB962C8B-B14F-4D97-AF65-F5344CB8AC3E}">
        <p14:creationId xmlns:p14="http://schemas.microsoft.com/office/powerpoint/2010/main" val="3447244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F79E7-1FA1-4271-B283-7F9F2076EFE6}"/>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Policies &amp; Staff</a:t>
            </a:r>
            <a:endParaRPr lang="en-US" sz="4300" dirty="0"/>
          </a:p>
        </p:txBody>
      </p:sp>
      <p:sp>
        <p:nvSpPr>
          <p:cNvPr id="3" name="Content Placeholder 2">
            <a:extLst>
              <a:ext uri="{FF2B5EF4-FFF2-40B4-BE49-F238E27FC236}">
                <a16:creationId xmlns:a16="http://schemas.microsoft.com/office/drawing/2014/main" id="{6E5E9474-3DEE-400D-B013-DB2450AC7D32}"/>
              </a:ext>
            </a:extLst>
          </p:cNvPr>
          <p:cNvSpPr>
            <a:spLocks noGrp="1"/>
          </p:cNvSpPr>
          <p:nvPr>
            <p:ph idx="1"/>
          </p:nvPr>
        </p:nvSpPr>
        <p:spPr>
          <a:xfrm>
            <a:off x="1154954" y="2351313"/>
            <a:ext cx="8825659" cy="4180115"/>
          </a:xfrm>
        </p:spPr>
        <p:txBody>
          <a:bodyPr>
            <a:normAutofit/>
          </a:bodyPr>
          <a:lstStyle/>
          <a:p>
            <a:pPr marL="403225" lvl="0" indent="-285750">
              <a:lnSpc>
                <a:spcPct val="100000"/>
              </a:lnSpc>
              <a:spcBef>
                <a:spcPts val="0"/>
              </a:spcBef>
              <a:spcAft>
                <a:spcPts val="1200"/>
              </a:spcAft>
              <a:defRPr/>
            </a:pPr>
            <a:r>
              <a:rPr lang="en-US" sz="2400" dirty="0">
                <a:solidFill>
                  <a:schemeClr val="tx1"/>
                </a:solidFill>
                <a:latin typeface="Calibri" panose="020F0502020204030204" pitchFamily="34" charset="0"/>
                <a:cs typeface="Calibri" panose="020F0502020204030204" pitchFamily="34" charset="0"/>
              </a:rPr>
              <a:t>Adopt policy and publicize </a:t>
            </a:r>
            <a:r>
              <a:rPr lang="en-US" sz="2400" b="1" dirty="0">
                <a:solidFill>
                  <a:schemeClr val="tx1"/>
                </a:solidFill>
                <a:latin typeface="Calibri" panose="020F0502020204030204" pitchFamily="34" charset="0"/>
                <a:cs typeface="Calibri" panose="020F0502020204030204" pitchFamily="34" charset="0"/>
              </a:rPr>
              <a:t>policy</a:t>
            </a:r>
          </a:p>
          <a:p>
            <a:pPr marL="860425" lvl="1" indent="-285750">
              <a:lnSpc>
                <a:spcPct val="100000"/>
              </a:lnSpc>
              <a:spcBef>
                <a:spcPts val="0"/>
              </a:spcBef>
              <a:spcAft>
                <a:spcPts val="1200"/>
              </a:spcAft>
              <a:defRPr/>
            </a:pPr>
            <a:r>
              <a:rPr lang="en-US" sz="2000" dirty="0">
                <a:solidFill>
                  <a:schemeClr val="tx1"/>
                </a:solidFill>
                <a:latin typeface="Calibri" panose="020F0502020204030204" pitchFamily="34" charset="0"/>
                <a:cs typeface="Calibri" panose="020F0502020204030204" pitchFamily="34" charset="0"/>
              </a:rPr>
              <a:t>Setting standard (WCAG 2.0/2.1 Levels A &amp; AA)</a:t>
            </a:r>
          </a:p>
          <a:p>
            <a:pPr marL="403225" lvl="0" indent="-285750">
              <a:lnSpc>
                <a:spcPct val="100000"/>
              </a:lnSpc>
              <a:spcBef>
                <a:spcPts val="0"/>
              </a:spcBef>
              <a:spcAft>
                <a:spcPts val="1200"/>
              </a:spcAft>
              <a:defRPr/>
            </a:pPr>
            <a:r>
              <a:rPr lang="en-US" sz="2400" dirty="0">
                <a:solidFill>
                  <a:schemeClr val="tx1"/>
                </a:solidFill>
                <a:latin typeface="Calibri" panose="020F0502020204030204" pitchFamily="34" charset="0"/>
                <a:cs typeface="Calibri" panose="020F0502020204030204" pitchFamily="34" charset="0"/>
              </a:rPr>
              <a:t>Hire/assign responsible </a:t>
            </a:r>
            <a:r>
              <a:rPr lang="en-US" sz="2400" b="1" dirty="0">
                <a:solidFill>
                  <a:schemeClr val="tx1"/>
                </a:solidFill>
                <a:latin typeface="Calibri" panose="020F0502020204030204" pitchFamily="34" charset="0"/>
                <a:cs typeface="Calibri" panose="020F0502020204030204" pitchFamily="34" charset="0"/>
              </a:rPr>
              <a:t>staff</a:t>
            </a:r>
          </a:p>
          <a:p>
            <a:pPr marL="860425" lvl="1" indent="-285750">
              <a:lnSpc>
                <a:spcPct val="100000"/>
              </a:lnSpc>
              <a:spcBef>
                <a:spcPts val="0"/>
              </a:spcBef>
              <a:spcAft>
                <a:spcPts val="1200"/>
              </a:spcAft>
              <a:defRPr/>
            </a:pPr>
            <a:r>
              <a:rPr lang="en-US" sz="2000" dirty="0">
                <a:solidFill>
                  <a:schemeClr val="tx1"/>
                </a:solidFill>
                <a:latin typeface="Calibri" panose="020F0502020204030204" pitchFamily="34" charset="0"/>
                <a:cs typeface="Calibri" panose="020F0502020204030204" pitchFamily="34" charset="0"/>
              </a:rPr>
              <a:t>With sufficient authority and budgetary authority</a:t>
            </a:r>
          </a:p>
          <a:p>
            <a:pPr marL="860425" lvl="1" indent="-285750">
              <a:lnSpc>
                <a:spcPct val="100000"/>
              </a:lnSpc>
              <a:spcBef>
                <a:spcPts val="0"/>
              </a:spcBef>
              <a:spcAft>
                <a:spcPts val="1200"/>
              </a:spcAft>
              <a:defRPr/>
            </a:pPr>
            <a:r>
              <a:rPr lang="en-US" sz="2000" dirty="0">
                <a:solidFill>
                  <a:schemeClr val="tx1"/>
                </a:solidFill>
                <a:latin typeface="Calibri" panose="020F0502020204030204" pitchFamily="34" charset="0"/>
                <a:cs typeface="Calibri" panose="020F0502020204030204" pitchFamily="34" charset="0"/>
              </a:rPr>
              <a:t>With sufficient expertise</a:t>
            </a:r>
          </a:p>
          <a:p>
            <a:pPr marL="403225" lvl="0" indent="-285750">
              <a:lnSpc>
                <a:spcPct val="100000"/>
              </a:lnSpc>
              <a:spcBef>
                <a:spcPts val="0"/>
              </a:spcBef>
              <a:spcAft>
                <a:spcPts val="1200"/>
              </a:spcAft>
              <a:defRPr/>
            </a:pPr>
            <a:r>
              <a:rPr lang="en-US" sz="2400" b="1" dirty="0">
                <a:solidFill>
                  <a:schemeClr val="tx1"/>
                </a:solidFill>
                <a:latin typeface="Calibri" panose="020F0502020204030204" pitchFamily="34" charset="0"/>
                <a:cs typeface="Calibri" panose="020F0502020204030204" pitchFamily="34" charset="0"/>
              </a:rPr>
              <a:t>Training</a:t>
            </a:r>
            <a:r>
              <a:rPr lang="en-US" sz="2400" dirty="0">
                <a:solidFill>
                  <a:schemeClr val="tx1"/>
                </a:solidFill>
                <a:latin typeface="Calibri" panose="020F0502020204030204" pitchFamily="34" charset="0"/>
                <a:cs typeface="Calibri" panose="020F0502020204030204" pitchFamily="34" charset="0"/>
              </a:rPr>
              <a:t> for developers and content creators</a:t>
            </a:r>
          </a:p>
          <a:p>
            <a:pPr marL="403225" lvl="0" indent="-285750">
              <a:lnSpc>
                <a:spcPct val="100000"/>
              </a:lnSpc>
              <a:spcBef>
                <a:spcPts val="0"/>
              </a:spcBef>
              <a:spcAft>
                <a:spcPts val="1200"/>
              </a:spcAft>
              <a:defRPr/>
            </a:pPr>
            <a:r>
              <a:rPr lang="en-US" sz="2400" dirty="0">
                <a:solidFill>
                  <a:schemeClr val="tx1"/>
                </a:solidFill>
                <a:latin typeface="Calibri" panose="020F0502020204030204" pitchFamily="34" charset="0"/>
                <a:cs typeface="Calibri" panose="020F0502020204030204" pitchFamily="34" charset="0"/>
              </a:rPr>
              <a:t>Provide </a:t>
            </a:r>
            <a:r>
              <a:rPr lang="en-US" sz="2400" b="1" dirty="0">
                <a:solidFill>
                  <a:schemeClr val="tx1"/>
                </a:solidFill>
                <a:latin typeface="Calibri" panose="020F0502020204030204" pitchFamily="34" charset="0"/>
                <a:cs typeface="Calibri" panose="020F0502020204030204" pitchFamily="34" charset="0"/>
              </a:rPr>
              <a:t>experts/resources </a:t>
            </a:r>
            <a:r>
              <a:rPr lang="en-US" sz="2400" dirty="0">
                <a:solidFill>
                  <a:schemeClr val="tx1"/>
                </a:solidFill>
                <a:latin typeface="Calibri" panose="020F0502020204030204" pitchFamily="34" charset="0"/>
                <a:cs typeface="Calibri" panose="020F0502020204030204" pitchFamily="34" charset="0"/>
              </a:rPr>
              <a:t>for developers and content creators</a:t>
            </a:r>
          </a:p>
          <a:p>
            <a:endParaRPr lang="en-US" dirty="0"/>
          </a:p>
        </p:txBody>
      </p:sp>
    </p:spTree>
    <p:extLst>
      <p:ext uri="{BB962C8B-B14F-4D97-AF65-F5344CB8AC3E}">
        <p14:creationId xmlns:p14="http://schemas.microsoft.com/office/powerpoint/2010/main" val="4069009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5B80A-4FB9-4937-8E33-3CE58D15382B}"/>
              </a:ext>
            </a:extLst>
          </p:cNvPr>
          <p:cNvSpPr>
            <a:spLocks noGrp="1"/>
          </p:cNvSpPr>
          <p:nvPr>
            <p:ph type="title"/>
          </p:nvPr>
        </p:nvSpPr>
        <p:spPr/>
        <p:txBody>
          <a:bodyPr/>
          <a:lstStyle/>
          <a:p>
            <a:r>
              <a:rPr lang="en-US" sz="3700" b="1" cap="small" dirty="0">
                <a:solidFill>
                  <a:srgbClr val="FFC000"/>
                </a:solidFill>
                <a:latin typeface="Calibri" panose="020F0502020204030204"/>
              </a:rPr>
              <a:t>IMPLEMENTATION – Pre-posting Procedures</a:t>
            </a:r>
            <a:endParaRPr lang="en-US" sz="3700" dirty="0"/>
          </a:p>
        </p:txBody>
      </p:sp>
      <p:sp>
        <p:nvSpPr>
          <p:cNvPr id="3" name="Content Placeholder 2">
            <a:extLst>
              <a:ext uri="{FF2B5EF4-FFF2-40B4-BE49-F238E27FC236}">
                <a16:creationId xmlns:a16="http://schemas.microsoft.com/office/drawing/2014/main" id="{3151BE4C-806F-4D14-9953-AC0F557F3FF9}"/>
              </a:ext>
            </a:extLst>
          </p:cNvPr>
          <p:cNvSpPr>
            <a:spLocks noGrp="1"/>
          </p:cNvSpPr>
          <p:nvPr>
            <p:ph idx="1"/>
          </p:nvPr>
        </p:nvSpPr>
        <p:spPr>
          <a:xfrm>
            <a:off x="1154954" y="2253342"/>
            <a:ext cx="8825659" cy="3766457"/>
          </a:xfrm>
        </p:spPr>
        <p:txBody>
          <a:bodyPr>
            <a:normAutofit fontScale="47500" lnSpcReduction="20000"/>
          </a:bodyPr>
          <a:lstStyle/>
          <a:p>
            <a:pPr marL="403225" indent="-285750">
              <a:spcBef>
                <a:spcPts val="0"/>
              </a:spcBef>
              <a:spcAft>
                <a:spcPts val="1200"/>
              </a:spcAft>
              <a:defRPr/>
            </a:pPr>
            <a:r>
              <a:rPr lang="en-US" sz="4200" dirty="0">
                <a:solidFill>
                  <a:srgbClr val="041C2C"/>
                </a:solidFill>
                <a:latin typeface="Calibri" panose="020F0502020204030204" pitchFamily="34" charset="0"/>
                <a:cs typeface="Calibri" panose="020F0502020204030204" pitchFamily="34" charset="0"/>
              </a:rPr>
              <a:t>Set procedures for </a:t>
            </a:r>
            <a:r>
              <a:rPr lang="en-US" sz="4200" b="1" dirty="0">
                <a:solidFill>
                  <a:srgbClr val="041C2C"/>
                </a:solidFill>
                <a:latin typeface="Calibri" panose="020F0502020204030204" pitchFamily="34" charset="0"/>
                <a:cs typeface="Calibri" panose="020F0502020204030204" pitchFamily="34" charset="0"/>
              </a:rPr>
              <a:t>pre-posting reviews </a:t>
            </a:r>
            <a:r>
              <a:rPr lang="en-US" sz="4200" dirty="0">
                <a:solidFill>
                  <a:srgbClr val="041C2C"/>
                </a:solidFill>
                <a:latin typeface="Calibri" panose="020F0502020204030204" pitchFamily="34" charset="0"/>
                <a:cs typeface="Calibri" panose="020F0502020204030204" pitchFamily="34" charset="0"/>
              </a:rPr>
              <a:t>of accessibility of new </a:t>
            </a:r>
            <a:r>
              <a:rPr lang="en-US" sz="4200" dirty="0">
                <a:solidFill>
                  <a:schemeClr val="tx1"/>
                </a:solidFill>
                <a:latin typeface="Calibri" panose="020F0502020204030204" pitchFamily="34" charset="0"/>
                <a:cs typeface="Calibri" panose="020F0502020204030204" pitchFamily="34" charset="0"/>
              </a:rPr>
              <a:t>content</a:t>
            </a:r>
          </a:p>
          <a:p>
            <a:pPr marL="403225" lvl="0" indent="-285750">
              <a:spcBef>
                <a:spcPts val="0"/>
              </a:spcBef>
              <a:spcAft>
                <a:spcPts val="1200"/>
              </a:spcAft>
              <a:defRPr/>
            </a:pPr>
            <a:r>
              <a:rPr lang="en-US" sz="4200" dirty="0">
                <a:solidFill>
                  <a:schemeClr val="tx1"/>
                </a:solidFill>
                <a:latin typeface="Calibri" panose="020F0502020204030204" pitchFamily="34" charset="0"/>
                <a:cs typeface="Calibri" panose="020F0502020204030204" pitchFamily="34" charset="0"/>
              </a:rPr>
              <a:t>Establish responsibility to </a:t>
            </a:r>
            <a:r>
              <a:rPr lang="en-US" sz="4200" b="1" dirty="0">
                <a:solidFill>
                  <a:schemeClr val="tx1"/>
                </a:solidFill>
                <a:latin typeface="Calibri" panose="020F0502020204030204" pitchFamily="34" charset="0"/>
                <a:cs typeface="Calibri" panose="020F0502020204030204" pitchFamily="34" charset="0"/>
              </a:rPr>
              <a:t>approve and document exceptions</a:t>
            </a:r>
          </a:p>
          <a:p>
            <a:pPr marL="860425" lvl="1" indent="-285750">
              <a:spcBef>
                <a:spcPts val="0"/>
              </a:spcBef>
              <a:spcAft>
                <a:spcPts val="1200"/>
              </a:spcAft>
              <a:defRPr/>
            </a:pPr>
            <a:r>
              <a:rPr lang="en-US" sz="3600" dirty="0">
                <a:solidFill>
                  <a:schemeClr val="tx1"/>
                </a:solidFill>
                <a:latin typeface="Calibri" panose="020F0502020204030204" pitchFamily="34" charset="0"/>
                <a:cs typeface="Calibri" panose="020F0502020204030204" pitchFamily="34" charset="0"/>
              </a:rPr>
              <a:t>AODA</a:t>
            </a:r>
          </a:p>
          <a:p>
            <a:pPr marL="1260475" lvl="2" indent="-285750">
              <a:spcBef>
                <a:spcPts val="0"/>
              </a:spcBef>
              <a:spcAft>
                <a:spcPts val="1200"/>
              </a:spcAft>
              <a:defRPr/>
            </a:pPr>
            <a:r>
              <a:rPr lang="en-US" sz="3400" dirty="0">
                <a:solidFill>
                  <a:schemeClr val="tx1"/>
                </a:solidFill>
                <a:latin typeface="Calibri" panose="020F0502020204030204" pitchFamily="34" charset="0"/>
                <a:cs typeface="Calibri" panose="020F0502020204030204" pitchFamily="34" charset="0"/>
              </a:rPr>
              <a:t>Unconvertible (this exception must be documented)</a:t>
            </a:r>
          </a:p>
          <a:p>
            <a:pPr marL="1260475" lvl="2" indent="-285750">
              <a:spcBef>
                <a:spcPts val="0"/>
              </a:spcBef>
              <a:spcAft>
                <a:spcPts val="1200"/>
              </a:spcAft>
              <a:defRPr/>
            </a:pPr>
            <a:r>
              <a:rPr lang="en-US" sz="3400" dirty="0">
                <a:solidFill>
                  <a:schemeClr val="tx1"/>
                </a:solidFill>
                <a:latin typeface="Calibri" panose="020F0502020204030204" pitchFamily="34" charset="0"/>
                <a:cs typeface="Calibri" panose="020F0502020204030204" pitchFamily="34" charset="0"/>
              </a:rPr>
              <a:t>Not within the control of the organization (directly or by contract)</a:t>
            </a:r>
          </a:p>
          <a:p>
            <a:pPr marL="860425" lvl="1">
              <a:spcBef>
                <a:spcPts val="0"/>
              </a:spcBef>
              <a:spcAft>
                <a:spcPts val="1200"/>
              </a:spcAft>
              <a:defRPr/>
            </a:pPr>
            <a:r>
              <a:rPr lang="en-US" sz="3600" dirty="0">
                <a:solidFill>
                  <a:schemeClr val="tx1"/>
                </a:solidFill>
                <a:latin typeface="Calibri" panose="020F0502020204030204" pitchFamily="34" charset="0"/>
                <a:cs typeface="Calibri" panose="020F0502020204030204" pitchFamily="34" charset="0"/>
              </a:rPr>
              <a:t>ADA</a:t>
            </a:r>
          </a:p>
          <a:p>
            <a:pPr marL="1260475" lvl="2">
              <a:spcBef>
                <a:spcPts val="0"/>
              </a:spcBef>
              <a:spcAft>
                <a:spcPts val="1200"/>
              </a:spcAft>
              <a:defRPr/>
            </a:pPr>
            <a:r>
              <a:rPr lang="en-US" sz="3400" dirty="0">
                <a:solidFill>
                  <a:schemeClr val="tx1"/>
                </a:solidFill>
                <a:latin typeface="Calibri" panose="020F0502020204030204" pitchFamily="34" charset="0"/>
                <a:cs typeface="Calibri" panose="020F0502020204030204" pitchFamily="34" charset="0"/>
              </a:rPr>
              <a:t>Undue burden</a:t>
            </a:r>
          </a:p>
          <a:p>
            <a:pPr marL="1260475" lvl="2">
              <a:spcBef>
                <a:spcPts val="0"/>
              </a:spcBef>
              <a:spcAft>
                <a:spcPts val="1200"/>
              </a:spcAft>
              <a:defRPr/>
            </a:pPr>
            <a:r>
              <a:rPr lang="en-US" sz="3400" dirty="0">
                <a:solidFill>
                  <a:schemeClr val="tx1"/>
                </a:solidFill>
                <a:latin typeface="Calibri" panose="020F0502020204030204" pitchFamily="34" charset="0"/>
                <a:cs typeface="Calibri" panose="020F0502020204030204" pitchFamily="34" charset="0"/>
              </a:rPr>
              <a:t>Fundamental alteration</a:t>
            </a:r>
          </a:p>
          <a:p>
            <a:r>
              <a:rPr lang="en-US" sz="4200" dirty="0">
                <a:solidFill>
                  <a:schemeClr val="tx1"/>
                </a:solidFill>
                <a:latin typeface="Calibri" panose="020F0502020204030204" pitchFamily="34" charset="0"/>
                <a:cs typeface="Calibri" panose="020F0502020204030204" pitchFamily="34" charset="0"/>
              </a:rPr>
              <a:t>Establish accountability mechanisms for developers and content creators who post inaccessible material</a:t>
            </a:r>
          </a:p>
          <a:p>
            <a:endParaRPr lang="en-US" dirty="0"/>
          </a:p>
        </p:txBody>
      </p:sp>
    </p:spTree>
    <p:extLst>
      <p:ext uri="{BB962C8B-B14F-4D97-AF65-F5344CB8AC3E}">
        <p14:creationId xmlns:p14="http://schemas.microsoft.com/office/powerpoint/2010/main" val="1541695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F06AB-771B-41C8-B6E4-2F42E89FBA22}"/>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Procurement</a:t>
            </a:r>
            <a:endParaRPr lang="en-US" sz="4300" dirty="0"/>
          </a:p>
        </p:txBody>
      </p:sp>
      <p:sp>
        <p:nvSpPr>
          <p:cNvPr id="3" name="Content Placeholder 2">
            <a:extLst>
              <a:ext uri="{FF2B5EF4-FFF2-40B4-BE49-F238E27FC236}">
                <a16:creationId xmlns:a16="http://schemas.microsoft.com/office/drawing/2014/main" id="{20126160-8F8B-475A-8428-17AAC719D201}"/>
              </a:ext>
            </a:extLst>
          </p:cNvPr>
          <p:cNvSpPr>
            <a:spLocks noGrp="1"/>
          </p:cNvSpPr>
          <p:nvPr>
            <p:ph idx="1"/>
          </p:nvPr>
        </p:nvSpPr>
        <p:spPr/>
        <p:txBody>
          <a:bodyPr>
            <a:normAutofit fontScale="92500" lnSpcReduction="10000"/>
          </a:bodyPr>
          <a:lstStyle/>
          <a:p>
            <a:r>
              <a:rPr lang="en-US" sz="3200" b="1" dirty="0">
                <a:solidFill>
                  <a:schemeClr val="tx1"/>
                </a:solidFill>
                <a:latin typeface="Calibri" panose="020F0502020204030204" pitchFamily="34" charset="0"/>
                <a:cs typeface="Calibri" panose="020F0502020204030204" pitchFamily="34" charset="0"/>
              </a:rPr>
              <a:t>PROCUREMENT</a:t>
            </a:r>
          </a:p>
          <a:p>
            <a:pPr lvl="1"/>
            <a:r>
              <a:rPr lang="en-US" sz="2800" dirty="0">
                <a:solidFill>
                  <a:schemeClr val="tx1"/>
                </a:solidFill>
                <a:latin typeface="Calibri" panose="020F0502020204030204" pitchFamily="34" charset="0"/>
                <a:cs typeface="Calibri" panose="020F0502020204030204" pitchFamily="34" charset="0"/>
              </a:rPr>
              <a:t>Establish </a:t>
            </a:r>
          </a:p>
          <a:p>
            <a:pPr lvl="2"/>
            <a:r>
              <a:rPr lang="en-US" sz="2600" dirty="0">
                <a:solidFill>
                  <a:schemeClr val="tx1"/>
                </a:solidFill>
                <a:latin typeface="Calibri" panose="020F0502020204030204" pitchFamily="34" charset="0"/>
                <a:cs typeface="Calibri" panose="020F0502020204030204" pitchFamily="34" charset="0"/>
              </a:rPr>
              <a:t>Procurement accessibility policy</a:t>
            </a:r>
          </a:p>
          <a:p>
            <a:pPr lvl="2"/>
            <a:r>
              <a:rPr lang="en-US" sz="2600" dirty="0">
                <a:solidFill>
                  <a:schemeClr val="tx1"/>
                </a:solidFill>
                <a:latin typeface="Calibri" panose="020F0502020204030204" pitchFamily="34" charset="0"/>
                <a:cs typeface="Calibri" panose="020F0502020204030204" pitchFamily="34" charset="0"/>
              </a:rPr>
              <a:t>Contract language</a:t>
            </a:r>
          </a:p>
          <a:p>
            <a:pPr lvl="2"/>
            <a:r>
              <a:rPr lang="en-US" sz="2600" dirty="0">
                <a:solidFill>
                  <a:schemeClr val="tx1"/>
                </a:solidFill>
                <a:latin typeface="Calibri" panose="020F0502020204030204" pitchFamily="34" charset="0"/>
                <a:cs typeface="Calibri" panose="020F0502020204030204" pitchFamily="34" charset="0"/>
              </a:rPr>
              <a:t>Audit capability</a:t>
            </a:r>
          </a:p>
          <a:p>
            <a:pPr lvl="2"/>
            <a:r>
              <a:rPr lang="en-US" sz="2600" dirty="0">
                <a:solidFill>
                  <a:schemeClr val="tx1"/>
                </a:solidFill>
                <a:latin typeface="Calibri" panose="020F0502020204030204" pitchFamily="34" charset="0"/>
                <a:cs typeface="Calibri" panose="020F0502020204030204" pitchFamily="34" charset="0"/>
              </a:rPr>
              <a:t>Accountability mechanisms</a:t>
            </a:r>
          </a:p>
          <a:p>
            <a:pPr lvl="2"/>
            <a:r>
              <a:rPr lang="en-US" sz="2600" dirty="0">
                <a:solidFill>
                  <a:schemeClr val="tx1"/>
                </a:solidFill>
                <a:latin typeface="Calibri" panose="020F0502020204030204" pitchFamily="34" charset="0"/>
                <a:cs typeface="Calibri" panose="020F0502020204030204" pitchFamily="34" charset="0"/>
              </a:rPr>
              <a:t>Remediation responsibility</a:t>
            </a:r>
          </a:p>
          <a:p>
            <a:endParaRPr lang="en-US" dirty="0"/>
          </a:p>
        </p:txBody>
      </p:sp>
    </p:spTree>
    <p:extLst>
      <p:ext uri="{BB962C8B-B14F-4D97-AF65-F5344CB8AC3E}">
        <p14:creationId xmlns:p14="http://schemas.microsoft.com/office/powerpoint/2010/main" val="2735192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A6153-853A-48FF-822D-6F171C41FC8B}"/>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Remediation</a:t>
            </a:r>
            <a:endParaRPr lang="en-US" sz="4300" dirty="0"/>
          </a:p>
        </p:txBody>
      </p:sp>
      <p:sp>
        <p:nvSpPr>
          <p:cNvPr id="3" name="Content Placeholder 2">
            <a:extLst>
              <a:ext uri="{FF2B5EF4-FFF2-40B4-BE49-F238E27FC236}">
                <a16:creationId xmlns:a16="http://schemas.microsoft.com/office/drawing/2014/main" id="{B3212667-965C-49D3-9E4A-0943BFD80049}"/>
              </a:ext>
            </a:extLst>
          </p:cNvPr>
          <p:cNvSpPr>
            <a:spLocks noGrp="1"/>
          </p:cNvSpPr>
          <p:nvPr>
            <p:ph idx="1"/>
          </p:nvPr>
        </p:nvSpPr>
        <p:spPr>
          <a:xfrm>
            <a:off x="1154954" y="2383971"/>
            <a:ext cx="8825659" cy="3635829"/>
          </a:xfrm>
        </p:spPr>
        <p:txBody>
          <a:bodyPr>
            <a:normAutofit fontScale="92500" lnSpcReduction="20000"/>
          </a:bodyPr>
          <a:lstStyle/>
          <a:p>
            <a:r>
              <a:rPr lang="en-US" sz="5100" dirty="0">
                <a:solidFill>
                  <a:schemeClr val="tx1"/>
                </a:solidFill>
                <a:latin typeface="Calibri" panose="020F0502020204030204" pitchFamily="34" charset="0"/>
                <a:cs typeface="Calibri" panose="020F0502020204030204" pitchFamily="34" charset="0"/>
              </a:rPr>
              <a:t>Audit to identify barriers</a:t>
            </a:r>
          </a:p>
          <a:p>
            <a:r>
              <a:rPr lang="en-US" sz="5100" dirty="0">
                <a:solidFill>
                  <a:schemeClr val="tx1"/>
                </a:solidFill>
                <a:latin typeface="Calibri" panose="020F0502020204030204" pitchFamily="34" charset="0"/>
                <a:cs typeface="Calibri" panose="020F0502020204030204" pitchFamily="34" charset="0"/>
              </a:rPr>
              <a:t>Prioritize</a:t>
            </a:r>
          </a:p>
          <a:p>
            <a:pPr lvl="1"/>
            <a:r>
              <a:rPr lang="en-US" sz="3800" dirty="0">
                <a:solidFill>
                  <a:schemeClr val="tx1"/>
                </a:solidFill>
                <a:latin typeface="Calibri" panose="020F0502020204030204" pitchFamily="34" charset="0"/>
                <a:cs typeface="Calibri" panose="020F0502020204030204" pitchFamily="34" charset="0"/>
              </a:rPr>
              <a:t>Frequency of customer encounters</a:t>
            </a:r>
          </a:p>
          <a:p>
            <a:pPr lvl="1"/>
            <a:r>
              <a:rPr lang="en-US" sz="3800" dirty="0">
                <a:solidFill>
                  <a:schemeClr val="tx1"/>
                </a:solidFill>
                <a:latin typeface="Calibri" panose="020F0502020204030204" pitchFamily="34" charset="0"/>
                <a:cs typeface="Calibri" panose="020F0502020204030204" pitchFamily="34" charset="0"/>
              </a:rPr>
              <a:t>Importance of function</a:t>
            </a:r>
          </a:p>
          <a:p>
            <a:pPr lvl="1"/>
            <a:r>
              <a:rPr lang="en-US" sz="3800" dirty="0">
                <a:solidFill>
                  <a:schemeClr val="tx1"/>
                </a:solidFill>
                <a:latin typeface="Calibri" panose="020F0502020204030204" pitchFamily="34" charset="0"/>
                <a:cs typeface="Calibri" panose="020F0502020204030204" pitchFamily="34" charset="0"/>
              </a:rPr>
              <a:t>Severity of the barrier</a:t>
            </a:r>
          </a:p>
          <a:p>
            <a:pPr lvl="1"/>
            <a:r>
              <a:rPr lang="en-US" sz="3800" dirty="0">
                <a:solidFill>
                  <a:schemeClr val="tx1"/>
                </a:solidFill>
                <a:latin typeface="Calibri" panose="020F0502020204030204" pitchFamily="34" charset="0"/>
                <a:cs typeface="Calibri" panose="020F0502020204030204" pitchFamily="34" charset="0"/>
              </a:rPr>
              <a:t>Ease of remediation</a:t>
            </a:r>
          </a:p>
          <a:p>
            <a:endParaRPr lang="en-US" dirty="0"/>
          </a:p>
        </p:txBody>
      </p:sp>
    </p:spTree>
    <p:extLst>
      <p:ext uri="{BB962C8B-B14F-4D97-AF65-F5344CB8AC3E}">
        <p14:creationId xmlns:p14="http://schemas.microsoft.com/office/powerpoint/2010/main" val="393732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30B2-065D-44E4-848E-240F3BD251C7}"/>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Remediation</a:t>
            </a:r>
            <a:endParaRPr lang="en-US" sz="4300" dirty="0"/>
          </a:p>
        </p:txBody>
      </p:sp>
      <p:sp>
        <p:nvSpPr>
          <p:cNvPr id="3" name="Content Placeholder 2">
            <a:extLst>
              <a:ext uri="{FF2B5EF4-FFF2-40B4-BE49-F238E27FC236}">
                <a16:creationId xmlns:a16="http://schemas.microsoft.com/office/drawing/2014/main" id="{4B5CC017-95C0-4994-9CEB-545E8DACBEC4}"/>
              </a:ext>
            </a:extLst>
          </p:cNvPr>
          <p:cNvSpPr>
            <a:spLocks noGrp="1"/>
          </p:cNvSpPr>
          <p:nvPr>
            <p:ph idx="1"/>
          </p:nvPr>
        </p:nvSpPr>
        <p:spPr>
          <a:xfrm>
            <a:off x="1154954" y="2390436"/>
            <a:ext cx="8825659" cy="3416300"/>
          </a:xfrm>
        </p:spPr>
        <p:txBody>
          <a:bodyPr>
            <a:normAutofit fontScale="92500" lnSpcReduction="20000"/>
          </a:bodyPr>
          <a:lstStyle/>
          <a:p>
            <a:r>
              <a:rPr lang="en-US" sz="2800" dirty="0">
                <a:solidFill>
                  <a:schemeClr val="tx1"/>
                </a:solidFill>
                <a:latin typeface="Calibri" panose="020F0502020204030204" pitchFamily="34" charset="0"/>
                <a:cs typeface="Calibri" panose="020F0502020204030204" pitchFamily="34" charset="0"/>
              </a:rPr>
              <a:t>Specify</a:t>
            </a:r>
          </a:p>
          <a:p>
            <a:pPr lvl="1"/>
            <a:r>
              <a:rPr lang="en-US" dirty="0">
                <a:solidFill>
                  <a:schemeClr val="tx1"/>
                </a:solidFill>
                <a:latin typeface="Calibri" panose="020F0502020204030204" pitchFamily="34" charset="0"/>
                <a:cs typeface="Calibri" panose="020F0502020204030204" pitchFamily="34" charset="0"/>
              </a:rPr>
              <a:t>Schedule for barrier elimination</a:t>
            </a:r>
          </a:p>
          <a:p>
            <a:pPr lvl="2"/>
            <a:r>
              <a:rPr lang="en-US" dirty="0">
                <a:solidFill>
                  <a:schemeClr val="tx1"/>
                </a:solidFill>
                <a:latin typeface="Calibri" panose="020F0502020204030204" pitchFamily="34" charset="0"/>
                <a:cs typeface="Calibri" panose="020F0502020204030204" pitchFamily="34" charset="0"/>
              </a:rPr>
              <a:t>Page by page</a:t>
            </a:r>
          </a:p>
          <a:p>
            <a:pPr lvl="2"/>
            <a:r>
              <a:rPr lang="en-US" dirty="0">
                <a:solidFill>
                  <a:schemeClr val="tx1"/>
                </a:solidFill>
                <a:latin typeface="Calibri" panose="020F0502020204030204" pitchFamily="34" charset="0"/>
                <a:cs typeface="Calibri" panose="020F0502020204030204" pitchFamily="34" charset="0"/>
              </a:rPr>
              <a:t>Barrier type by barrier type</a:t>
            </a:r>
          </a:p>
          <a:p>
            <a:pPr lvl="2"/>
            <a:r>
              <a:rPr lang="en-US" dirty="0">
                <a:solidFill>
                  <a:schemeClr val="tx1"/>
                </a:solidFill>
                <a:latin typeface="Calibri" panose="020F0502020204030204" pitchFamily="34" charset="0"/>
                <a:cs typeface="Calibri" panose="020F0502020204030204" pitchFamily="34" charset="0"/>
              </a:rPr>
              <a:t>Format by format</a:t>
            </a:r>
          </a:p>
          <a:p>
            <a:r>
              <a:rPr lang="en-US" sz="2800" dirty="0">
                <a:solidFill>
                  <a:schemeClr val="tx1"/>
                </a:solidFill>
                <a:latin typeface="Calibri" panose="020F0502020204030204" pitchFamily="34" charset="0"/>
                <a:cs typeface="Calibri" panose="020F0502020204030204" pitchFamily="34" charset="0"/>
              </a:rPr>
              <a:t>Assign</a:t>
            </a:r>
          </a:p>
          <a:p>
            <a:pPr lvl="1"/>
            <a:r>
              <a:rPr lang="en-US" dirty="0">
                <a:solidFill>
                  <a:schemeClr val="tx1"/>
                </a:solidFill>
                <a:latin typeface="Calibri" panose="020F0502020204030204" pitchFamily="34" charset="0"/>
                <a:cs typeface="Calibri" panose="020F0502020204030204" pitchFamily="34" charset="0"/>
              </a:rPr>
              <a:t>Person(s) responsible for implementation, oversight, progress tracking, reporting</a:t>
            </a:r>
          </a:p>
          <a:p>
            <a:pPr lvl="1"/>
            <a:r>
              <a:rPr lang="en-US" dirty="0">
                <a:solidFill>
                  <a:schemeClr val="tx1"/>
                </a:solidFill>
                <a:latin typeface="Calibri" panose="020F0502020204030204" pitchFamily="34" charset="0"/>
                <a:cs typeface="Calibri" panose="020F0502020204030204" pitchFamily="34" charset="0"/>
              </a:rPr>
              <a:t>Resources ($, staff, time)</a:t>
            </a:r>
          </a:p>
          <a:p>
            <a:r>
              <a:rPr lang="en-US" dirty="0">
                <a:solidFill>
                  <a:schemeClr val="tx1"/>
                </a:solidFill>
                <a:latin typeface="Calibri" panose="020F0502020204030204" pitchFamily="34" charset="0"/>
                <a:cs typeface="Calibri" panose="020F0502020204030204" pitchFamily="34" charset="0"/>
              </a:rPr>
              <a:t>Track and report progress</a:t>
            </a:r>
          </a:p>
          <a:p>
            <a:r>
              <a:rPr lang="en-US" dirty="0">
                <a:solidFill>
                  <a:schemeClr val="tx1"/>
                </a:solidFill>
                <a:latin typeface="Calibri" panose="020F0502020204030204" pitchFamily="34" charset="0"/>
                <a:cs typeface="Calibri" panose="020F0502020204030204" pitchFamily="34" charset="0"/>
              </a:rPr>
              <a:t>Update (every 5 years at least)</a:t>
            </a:r>
          </a:p>
          <a:p>
            <a:endParaRPr lang="en-US" dirty="0"/>
          </a:p>
        </p:txBody>
      </p:sp>
    </p:spTree>
    <p:extLst>
      <p:ext uri="{BB962C8B-B14F-4D97-AF65-F5344CB8AC3E}">
        <p14:creationId xmlns:p14="http://schemas.microsoft.com/office/powerpoint/2010/main" val="2061270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22D48-2F12-44BD-BFEF-BD30FA29F68A}"/>
              </a:ext>
            </a:extLst>
          </p:cNvPr>
          <p:cNvSpPr>
            <a:spLocks noGrp="1"/>
          </p:cNvSpPr>
          <p:nvPr>
            <p:ph type="title"/>
          </p:nvPr>
        </p:nvSpPr>
        <p:spPr>
          <a:xfrm>
            <a:off x="838200" y="365126"/>
            <a:ext cx="10515600" cy="1117446"/>
          </a:xfrm>
        </p:spPr>
        <p:txBody>
          <a:bodyPr>
            <a:normAutofit/>
          </a:bodyPr>
          <a:lstStyle/>
          <a:p>
            <a:r>
              <a:rPr lang="en-US" sz="3200" b="1" dirty="0">
                <a:solidFill>
                  <a:srgbClr val="FFC000"/>
                </a:solidFill>
              </a:rPr>
              <a:t>Sample Worksheet 1: Remediation Plan for Website Accessibility Barriers</a:t>
            </a:r>
            <a:endParaRPr lang="en-US" sz="3200" dirty="0">
              <a:solidFill>
                <a:srgbClr val="FFC000"/>
              </a:solidFill>
            </a:endParaRPr>
          </a:p>
        </p:txBody>
      </p:sp>
      <p:sp>
        <p:nvSpPr>
          <p:cNvPr id="3" name="Content Placeholder 2">
            <a:extLst>
              <a:ext uri="{FF2B5EF4-FFF2-40B4-BE49-F238E27FC236}">
                <a16:creationId xmlns:a16="http://schemas.microsoft.com/office/drawing/2014/main" id="{65518E84-289F-4ED7-B91E-08D3539E6032}"/>
              </a:ext>
            </a:extLst>
          </p:cNvPr>
          <p:cNvSpPr>
            <a:spLocks noGrp="1"/>
          </p:cNvSpPr>
          <p:nvPr>
            <p:ph idx="1"/>
          </p:nvPr>
        </p:nvSpPr>
        <p:spPr>
          <a:xfrm>
            <a:off x="838200" y="1406603"/>
            <a:ext cx="10515600" cy="4351338"/>
          </a:xfrm>
        </p:spPr>
        <p:txBody>
          <a:bodyPr/>
          <a:lstStyle/>
          <a:p>
            <a:pPr marL="0" indent="0">
              <a:buNone/>
            </a:pPr>
            <a:endParaRPr lang="en-US" dirty="0"/>
          </a:p>
        </p:txBody>
      </p:sp>
      <p:graphicFrame>
        <p:nvGraphicFramePr>
          <p:cNvPr id="9" name="Table 9">
            <a:extLst>
              <a:ext uri="{FF2B5EF4-FFF2-40B4-BE49-F238E27FC236}">
                <a16:creationId xmlns:a16="http://schemas.microsoft.com/office/drawing/2014/main" id="{ACB98DEF-E9E9-4949-9654-6F6EB08A408E}"/>
              </a:ext>
            </a:extLst>
          </p:cNvPr>
          <p:cNvGraphicFramePr>
            <a:graphicFrameLocks noGrp="1"/>
          </p:cNvGraphicFramePr>
          <p:nvPr>
            <p:extLst>
              <p:ext uri="{D42A27DB-BD31-4B8C-83A1-F6EECF244321}">
                <p14:modId xmlns:p14="http://schemas.microsoft.com/office/powerpoint/2010/main" val="2207757143"/>
              </p:ext>
            </p:extLst>
          </p:nvPr>
        </p:nvGraphicFramePr>
        <p:xfrm>
          <a:off x="838200" y="1606858"/>
          <a:ext cx="10156056" cy="4900577"/>
        </p:xfrm>
        <a:graphic>
          <a:graphicData uri="http://schemas.openxmlformats.org/drawingml/2006/table">
            <a:tbl>
              <a:tblPr firstRow="1" bandRow="1">
                <a:tableStyleId>{5C22544A-7EE6-4342-B048-85BDC9FD1C3A}</a:tableStyleId>
              </a:tblPr>
              <a:tblGrid>
                <a:gridCol w="4834631">
                  <a:extLst>
                    <a:ext uri="{9D8B030D-6E8A-4147-A177-3AD203B41FA5}">
                      <a16:colId xmlns:a16="http://schemas.microsoft.com/office/drawing/2014/main" val="3731066810"/>
                    </a:ext>
                  </a:extLst>
                </a:gridCol>
                <a:gridCol w="1411550">
                  <a:extLst>
                    <a:ext uri="{9D8B030D-6E8A-4147-A177-3AD203B41FA5}">
                      <a16:colId xmlns:a16="http://schemas.microsoft.com/office/drawing/2014/main" val="3934871521"/>
                    </a:ext>
                  </a:extLst>
                </a:gridCol>
                <a:gridCol w="1855433">
                  <a:extLst>
                    <a:ext uri="{9D8B030D-6E8A-4147-A177-3AD203B41FA5}">
                      <a16:colId xmlns:a16="http://schemas.microsoft.com/office/drawing/2014/main" val="4044402287"/>
                    </a:ext>
                  </a:extLst>
                </a:gridCol>
                <a:gridCol w="2054442">
                  <a:extLst>
                    <a:ext uri="{9D8B030D-6E8A-4147-A177-3AD203B41FA5}">
                      <a16:colId xmlns:a16="http://schemas.microsoft.com/office/drawing/2014/main" val="2126280089"/>
                    </a:ext>
                  </a:extLst>
                </a:gridCol>
              </a:tblGrid>
              <a:tr h="355107">
                <a:tc>
                  <a:txBody>
                    <a:bodyPr/>
                    <a:lstStyle/>
                    <a:p>
                      <a:pPr algn="ctr"/>
                      <a:r>
                        <a:rPr lang="en-US" sz="1800" b="1" kern="1200" dirty="0">
                          <a:solidFill>
                            <a:schemeClr val="lt1"/>
                          </a:solidFill>
                          <a:effectLst/>
                          <a:latin typeface="+mn-lt"/>
                          <a:ea typeface="+mn-ea"/>
                          <a:cs typeface="+mn-cs"/>
                        </a:rPr>
                        <a:t>Actions</a:t>
                      </a:r>
                      <a:endParaRPr lang="en-US" dirty="0"/>
                    </a:p>
                  </a:txBody>
                  <a:tcPr/>
                </a:tc>
                <a:tc>
                  <a:txBody>
                    <a:bodyPr/>
                    <a:lstStyle/>
                    <a:p>
                      <a:pPr algn="ctr"/>
                      <a:r>
                        <a:rPr lang="en-US" sz="1800" b="1" kern="1200" dirty="0">
                          <a:solidFill>
                            <a:schemeClr val="lt1"/>
                          </a:solidFill>
                          <a:effectLst/>
                          <a:latin typeface="+mn-lt"/>
                          <a:ea typeface="+mn-ea"/>
                          <a:cs typeface="+mn-cs"/>
                        </a:rPr>
                        <a:t>Resources</a:t>
                      </a:r>
                      <a:endParaRPr lang="en-US" dirty="0"/>
                    </a:p>
                  </a:txBody>
                  <a:tcPr/>
                </a:tc>
                <a:tc>
                  <a:txBody>
                    <a:bodyPr/>
                    <a:lstStyle/>
                    <a:p>
                      <a:pPr algn="ctr"/>
                      <a:r>
                        <a:rPr lang="en-US" sz="1800" b="1" kern="1200" dirty="0">
                          <a:solidFill>
                            <a:schemeClr val="lt1"/>
                          </a:solidFill>
                          <a:effectLst/>
                          <a:latin typeface="+mn-lt"/>
                          <a:ea typeface="+mn-ea"/>
                          <a:cs typeface="+mn-cs"/>
                        </a:rPr>
                        <a:t>Responsibility</a:t>
                      </a:r>
                      <a:endParaRPr lang="en-US" dirty="0"/>
                    </a:p>
                  </a:txBody>
                  <a:tcPr/>
                </a:tc>
                <a:tc>
                  <a:txBody>
                    <a:bodyPr/>
                    <a:lstStyle/>
                    <a:p>
                      <a:pPr marL="0" marR="0" algn="ctr">
                        <a:lnSpc>
                          <a:spcPct val="115000"/>
                        </a:lnSpc>
                        <a:spcBef>
                          <a:spcPts val="0"/>
                        </a:spcBef>
                        <a:spcAft>
                          <a:spcPts val="0"/>
                        </a:spcAft>
                      </a:pPr>
                      <a:r>
                        <a:rPr lang="en-US" sz="1800" b="1" kern="1200" dirty="0">
                          <a:solidFill>
                            <a:schemeClr val="lt1"/>
                          </a:solidFill>
                          <a:effectLst/>
                          <a:latin typeface="+mn-lt"/>
                          <a:ea typeface="+mn-ea"/>
                          <a:cs typeface="+mn-cs"/>
                        </a:rPr>
                        <a:t>Completion Date</a:t>
                      </a:r>
                    </a:p>
                  </a:txBody>
                  <a:tcPr marL="9525" marR="9525" marT="9525" marB="9525" anchor="ctr"/>
                </a:tc>
                <a:extLst>
                  <a:ext uri="{0D108BD9-81ED-4DB2-BD59-A6C34878D82A}">
                    <a16:rowId xmlns:a16="http://schemas.microsoft.com/office/drawing/2014/main" val="1690893679"/>
                  </a:ext>
                </a:extLst>
              </a:tr>
              <a:tr h="571360">
                <a:tc>
                  <a:txBody>
                    <a:bodyPr/>
                    <a:lstStyle/>
                    <a:p>
                      <a:pPr marL="0" marR="0">
                        <a:lnSpc>
                          <a:spcPct val="115000"/>
                        </a:lnSpc>
                        <a:spcBef>
                          <a:spcPts val="0"/>
                        </a:spcBef>
                        <a:spcAft>
                          <a:spcPts val="0"/>
                        </a:spcAft>
                      </a:pPr>
                      <a:r>
                        <a:rPr lang="en-US" sz="1200" b="0" kern="1200" dirty="0">
                          <a:solidFill>
                            <a:schemeClr val="tx1"/>
                          </a:solidFill>
                          <a:effectLst/>
                          <a:latin typeface="Calibri" panose="020F0502020204030204" pitchFamily="34" charset="0"/>
                          <a:ea typeface="+mn-ea"/>
                          <a:cs typeface="Calibri" panose="020F0502020204030204" pitchFamily="34" charset="0"/>
                        </a:rPr>
                        <a:t>Develop and implement a policy that documents be created in a structured electronic format to allow for easier conversion to accessible formats</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pPr marL="0" marR="0">
                        <a:lnSpc>
                          <a:spcPct val="115000"/>
                        </a:lnSpc>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Office Manager</a:t>
                      </a:r>
                      <a:endParaRPr lang="en-US"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9525"/>
                </a:tc>
                <a:tc>
                  <a:txBody>
                    <a:bodyPr/>
                    <a:lstStyle/>
                    <a:p>
                      <a:pPr marL="0" marR="0">
                        <a:lnSpc>
                          <a:spcPct val="115000"/>
                        </a:lnSpc>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March 1, 2015</a:t>
                      </a:r>
                      <a:endParaRPr lang="en-US"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9525"/>
                </a:tc>
                <a:extLst>
                  <a:ext uri="{0D108BD9-81ED-4DB2-BD59-A6C34878D82A}">
                    <a16:rowId xmlns:a16="http://schemas.microsoft.com/office/drawing/2014/main" val="445636590"/>
                  </a:ext>
                </a:extLst>
              </a:tr>
              <a:tr h="300308">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Assess how and what information we make available to public</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Customer Service Dept.</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September 1, 2015</a:t>
                      </a:r>
                    </a:p>
                  </a:txBody>
                  <a:tcPr/>
                </a:tc>
                <a:extLst>
                  <a:ext uri="{0D108BD9-81ED-4DB2-BD59-A6C34878D82A}">
                    <a16:rowId xmlns:a16="http://schemas.microsoft.com/office/drawing/2014/main" val="2034405235"/>
                  </a:ext>
                </a:extLst>
              </a:tr>
              <a:tr h="355486">
                <a:tc>
                  <a:txBody>
                    <a:bodyPr/>
                    <a:lstStyle/>
                    <a:p>
                      <a:pPr marL="0" marR="0">
                        <a:lnSpc>
                          <a:spcPct val="115000"/>
                        </a:lnSpc>
                        <a:spcBef>
                          <a:spcPts val="0"/>
                        </a:spcBef>
                        <a:spcAft>
                          <a:spcPts val="0"/>
                        </a:spcAft>
                      </a:pPr>
                      <a:r>
                        <a:rPr lang="en-US" sz="1200" b="0" kern="1200" dirty="0">
                          <a:solidFill>
                            <a:schemeClr val="tx1"/>
                          </a:solidFill>
                          <a:effectLst/>
                          <a:latin typeface="Calibri" panose="020F0502020204030204" pitchFamily="34" charset="0"/>
                          <a:ea typeface="+mn-ea"/>
                          <a:cs typeface="Calibri" panose="020F0502020204030204" pitchFamily="34" charset="0"/>
                        </a:rPr>
                        <a:t>Develop a process for responding to requests for accessible formats</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Customer Service Dept.</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September 1, 2015</a:t>
                      </a:r>
                    </a:p>
                  </a:txBody>
                  <a:tcPr/>
                </a:tc>
                <a:extLst>
                  <a:ext uri="{0D108BD9-81ED-4DB2-BD59-A6C34878D82A}">
                    <a16:rowId xmlns:a16="http://schemas.microsoft.com/office/drawing/2014/main" val="2362210597"/>
                  </a:ext>
                </a:extLst>
              </a:tr>
              <a:tr h="301841">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Identify vendors for Braille, accessible pdfs, captioning, audio …</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Office Manager</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March 20, 2015</a:t>
                      </a:r>
                    </a:p>
                  </a:txBody>
                  <a:tcPr/>
                </a:tc>
                <a:extLst>
                  <a:ext uri="{0D108BD9-81ED-4DB2-BD59-A6C34878D82A}">
                    <a16:rowId xmlns:a16="http://schemas.microsoft.com/office/drawing/2014/main" val="1009830841"/>
                  </a:ext>
                </a:extLst>
              </a:tr>
              <a:tr h="301841">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Outsource select products for conversion to accessible formats</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Customer Service Dept.</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November 1, 2015</a:t>
                      </a:r>
                    </a:p>
                  </a:txBody>
                  <a:tcPr/>
                </a:tc>
                <a:extLst>
                  <a:ext uri="{0D108BD9-81ED-4DB2-BD59-A6C34878D82A}">
                    <a16:rowId xmlns:a16="http://schemas.microsoft.com/office/drawing/2014/main" val="1483624330"/>
                  </a:ext>
                </a:extLst>
              </a:tr>
              <a:tr h="493589">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Develop accessible interim alternatives to website for people who need accessible information</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Customer Service Dept.</a:t>
                      </a: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November 1, 2015</a:t>
                      </a:r>
                    </a:p>
                  </a:txBody>
                  <a:tcPr/>
                </a:tc>
                <a:extLst>
                  <a:ext uri="{0D108BD9-81ED-4DB2-BD59-A6C34878D82A}">
                    <a16:rowId xmlns:a16="http://schemas.microsoft.com/office/drawing/2014/main" val="3421501561"/>
                  </a:ext>
                </a:extLst>
              </a:tr>
              <a:tr h="694337">
                <a:tc>
                  <a:txBody>
                    <a:bodyPr/>
                    <a:lstStyle/>
                    <a:p>
                      <a:r>
                        <a:rPr lang="en-US" sz="1200" b="0" dirty="0">
                          <a:solidFill>
                            <a:schemeClr val="tx1"/>
                          </a:solidFill>
                          <a:latin typeface="Calibri" panose="020F0502020204030204" pitchFamily="34" charset="0"/>
                          <a:cs typeface="Calibri" panose="020F0502020204030204" pitchFamily="34" charset="0"/>
                        </a:rPr>
                        <a:t>Post a notice on website, Facebook page or other social media sites and on premises that information is available in a variety of accessible formats</a:t>
                      </a:r>
                      <a:endParaRPr lang="en-US" sz="1200" b="0" kern="1200" dirty="0">
                        <a:solidFill>
                          <a:schemeClr val="tx1"/>
                        </a:solidFill>
                        <a:effectLst/>
                        <a:latin typeface="Calibri" panose="020F0502020204030204" pitchFamily="34" charset="0"/>
                        <a:ea typeface="+mn-ea"/>
                        <a:cs typeface="Calibri" panose="020F0502020204030204" pitchFamily="34" charset="0"/>
                      </a:endParaRPr>
                    </a:p>
                  </a:txBody>
                  <a:tcPr/>
                </a:tc>
                <a:tc>
                  <a:txBody>
                    <a:bodyPr/>
                    <a:lstStyle/>
                    <a:p>
                      <a:r>
                        <a:rPr lang="en-US" sz="1200" b="0" kern="1200" dirty="0">
                          <a:solidFill>
                            <a:schemeClr val="tx1"/>
                          </a:solidFill>
                          <a:effectLst/>
                          <a:latin typeface="Calibri" panose="020F0502020204030204" pitchFamily="34" charset="0"/>
                          <a:ea typeface="+mn-ea"/>
                          <a:cs typeface="Calibri" panose="020F0502020204030204" pitchFamily="34" charset="0"/>
                        </a:rPr>
                        <a:t>Time</a:t>
                      </a:r>
                    </a:p>
                    <a:p>
                      <a:r>
                        <a:rPr lang="en-US" sz="1200" b="0" kern="1200" dirty="0">
                          <a:solidFill>
                            <a:schemeClr val="tx1"/>
                          </a:solidFill>
                          <a:effectLst/>
                          <a:latin typeface="Calibri" panose="020F0502020204030204" pitchFamily="34" charset="0"/>
                          <a:ea typeface="+mn-ea"/>
                          <a:cs typeface="Calibri" panose="020F0502020204030204" pitchFamily="34" charset="0"/>
                        </a:rPr>
                        <a:t>Money</a:t>
                      </a:r>
                    </a:p>
                    <a:p>
                      <a:r>
                        <a:rPr lang="en-US" sz="1200" b="0" kern="1200" dirty="0">
                          <a:solidFill>
                            <a:schemeClr val="tx1"/>
                          </a:solidFill>
                          <a:effectLst/>
                          <a:latin typeface="Calibri" panose="020F0502020204030204" pitchFamily="34" charset="0"/>
                          <a:ea typeface="+mn-ea"/>
                          <a:cs typeface="Calibri" panose="020F0502020204030204" pitchFamily="34" charset="0"/>
                        </a:rPr>
                        <a:t>Staff</a:t>
                      </a:r>
                      <a:endParaRPr lang="en-US" sz="12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200" b="0" dirty="0">
                          <a:solidFill>
                            <a:schemeClr val="tx1"/>
                          </a:solidFill>
                          <a:latin typeface="Calibri" panose="020F0502020204030204" pitchFamily="34" charset="0"/>
                          <a:cs typeface="Calibri" panose="020F0502020204030204" pitchFamily="34" charset="0"/>
                        </a:rPr>
                        <a:t>Webmaster</a:t>
                      </a:r>
                      <a:endParaRPr lang="en-US" sz="1200" b="0" kern="1200" dirty="0">
                        <a:solidFill>
                          <a:schemeClr val="tx1"/>
                        </a:solidFill>
                        <a:effectLst/>
                        <a:latin typeface="Calibri" panose="020F0502020204030204" pitchFamily="34" charset="0"/>
                        <a:ea typeface="+mn-ea"/>
                        <a:cs typeface="Calibri" panose="020F0502020204030204" pitchFamily="34" charset="0"/>
                      </a:endParaRPr>
                    </a:p>
                  </a:txBody>
                  <a:tcPr/>
                </a:tc>
                <a:tc>
                  <a:txBody>
                    <a:bodyPr/>
                    <a:lstStyle/>
                    <a:p>
                      <a:r>
                        <a:rPr lang="en-US" sz="1200" b="0" dirty="0">
                          <a:solidFill>
                            <a:schemeClr val="tx1"/>
                          </a:solidFill>
                          <a:latin typeface="Calibri" panose="020F0502020204030204" pitchFamily="34" charset="0"/>
                          <a:cs typeface="Calibri" panose="020F0502020204030204" pitchFamily="34" charset="0"/>
                        </a:rPr>
                        <a:t>December 1, 2015</a:t>
                      </a:r>
                      <a:endParaRPr lang="en-US" sz="1200" b="0" kern="1200" dirty="0">
                        <a:solidFill>
                          <a:schemeClr val="tx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699744442"/>
                  </a:ext>
                </a:extLst>
              </a:tr>
            </a:tbl>
          </a:graphicData>
        </a:graphic>
      </p:graphicFrame>
    </p:spTree>
    <p:extLst>
      <p:ext uri="{BB962C8B-B14F-4D97-AF65-F5344CB8AC3E}">
        <p14:creationId xmlns:p14="http://schemas.microsoft.com/office/powerpoint/2010/main" val="3505539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A24A-41B0-4869-B36C-0A2E4D7B433C}"/>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Remediation</a:t>
            </a:r>
            <a:endParaRPr lang="en-US" sz="4300" dirty="0"/>
          </a:p>
        </p:txBody>
      </p:sp>
      <p:sp>
        <p:nvSpPr>
          <p:cNvPr id="3" name="Content Placeholder 2">
            <a:extLst>
              <a:ext uri="{FF2B5EF4-FFF2-40B4-BE49-F238E27FC236}">
                <a16:creationId xmlns:a16="http://schemas.microsoft.com/office/drawing/2014/main" id="{7E5D3CFF-0A3E-4994-9A18-562E0C709A18}"/>
              </a:ext>
            </a:extLst>
          </p:cNvPr>
          <p:cNvSpPr>
            <a:spLocks noGrp="1"/>
          </p:cNvSpPr>
          <p:nvPr>
            <p:ph idx="1"/>
          </p:nvPr>
        </p:nvSpPr>
        <p:spPr/>
        <p:txBody>
          <a:bodyPr>
            <a:normAutofit/>
          </a:bodyPr>
          <a:lstStyle/>
          <a:p>
            <a:r>
              <a:rPr lang="en-US" sz="2400" dirty="0">
                <a:solidFill>
                  <a:schemeClr val="tx1"/>
                </a:solidFill>
                <a:latin typeface="Calibri" panose="020F0502020204030204" pitchFamily="34" charset="0"/>
                <a:cs typeface="Calibri" panose="020F0502020204030204" pitchFamily="34" charset="0"/>
              </a:rPr>
              <a:t>Establish and publish interim means for providing alternative access during remediation</a:t>
            </a:r>
          </a:p>
          <a:p>
            <a:pPr lvl="1"/>
            <a:r>
              <a:rPr lang="en-US" sz="2200" dirty="0">
                <a:solidFill>
                  <a:schemeClr val="tx1"/>
                </a:solidFill>
                <a:latin typeface="Calibri" panose="020F0502020204030204" pitchFamily="34" charset="0"/>
                <a:cs typeface="Calibri" panose="020F0502020204030204" pitchFamily="34" charset="0"/>
              </a:rPr>
              <a:t>Phone line where trained staff will read web information</a:t>
            </a:r>
          </a:p>
          <a:p>
            <a:pPr lvl="1"/>
            <a:r>
              <a:rPr lang="en-US" sz="2200" dirty="0">
                <a:solidFill>
                  <a:schemeClr val="tx1"/>
                </a:solidFill>
                <a:latin typeface="Calibri" panose="020F0502020204030204" pitchFamily="34" charset="0"/>
                <a:cs typeface="Calibri" panose="020F0502020204030204" pitchFamily="34" charset="0"/>
              </a:rPr>
              <a:t>Email address to request accessible versions of documents</a:t>
            </a:r>
          </a:p>
          <a:p>
            <a:pPr lvl="1"/>
            <a:r>
              <a:rPr lang="en-US" sz="2200" dirty="0">
                <a:solidFill>
                  <a:schemeClr val="tx1"/>
                </a:solidFill>
                <a:latin typeface="Calibri" panose="020F0502020204030204" pitchFamily="34" charset="0"/>
                <a:cs typeface="Calibri" panose="020F0502020204030204" pitchFamily="34" charset="0"/>
              </a:rPr>
              <a:t>Process for escalating accessibility requests/complaints</a:t>
            </a:r>
          </a:p>
          <a:p>
            <a:pPr lvl="1"/>
            <a:r>
              <a:rPr lang="en-US" sz="2200" dirty="0">
                <a:solidFill>
                  <a:schemeClr val="tx1"/>
                </a:solidFill>
                <a:latin typeface="Calibri" panose="020F0502020204030204" pitchFamily="34" charset="0"/>
                <a:cs typeface="Calibri" panose="020F0502020204030204" pitchFamily="34" charset="0"/>
              </a:rPr>
              <a:t>Vendors with deadlines for converting to accessible formats on request</a:t>
            </a:r>
          </a:p>
        </p:txBody>
      </p:sp>
    </p:spTree>
    <p:extLst>
      <p:ext uri="{BB962C8B-B14F-4D97-AF65-F5344CB8AC3E}">
        <p14:creationId xmlns:p14="http://schemas.microsoft.com/office/powerpoint/2010/main" val="44084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944D880-1A39-4E0A-9BF4-3562E82F57F2}"/>
              </a:ext>
            </a:extLst>
          </p:cNvPr>
          <p:cNvSpPr>
            <a:spLocks noGrp="1"/>
          </p:cNvSpPr>
          <p:nvPr>
            <p:ph type="ctrTitle"/>
          </p:nvPr>
        </p:nvSpPr>
        <p:spPr>
          <a:xfrm>
            <a:off x="1154955" y="2099733"/>
            <a:ext cx="8825658" cy="1140617"/>
          </a:xfrm>
        </p:spPr>
        <p:txBody>
          <a:bodyPr/>
          <a:lstStyle/>
          <a:p>
            <a:pPr algn="ctr"/>
            <a:r>
              <a:rPr lang="en-US" sz="4400" b="1" dirty="0">
                <a:solidFill>
                  <a:srgbClr val="FFC000"/>
                </a:solidFill>
              </a:rPr>
              <a:t>Inclusivity Strategic Consulting</a:t>
            </a:r>
          </a:p>
        </p:txBody>
      </p:sp>
      <p:sp>
        <p:nvSpPr>
          <p:cNvPr id="7" name="Subtitle 6">
            <a:extLst>
              <a:ext uri="{FF2B5EF4-FFF2-40B4-BE49-F238E27FC236}">
                <a16:creationId xmlns:a16="http://schemas.microsoft.com/office/drawing/2014/main" id="{4F79A454-2E1C-48A3-B711-EF99ABB387E9}"/>
              </a:ext>
            </a:extLst>
          </p:cNvPr>
          <p:cNvSpPr>
            <a:spLocks noGrp="1"/>
          </p:cNvSpPr>
          <p:nvPr>
            <p:ph type="subTitle" idx="1"/>
          </p:nvPr>
        </p:nvSpPr>
        <p:spPr>
          <a:xfrm>
            <a:off x="1154955" y="3617651"/>
            <a:ext cx="8825658" cy="861420"/>
          </a:xfrm>
        </p:spPr>
        <p:txBody>
          <a:bodyPr/>
          <a:lstStyle/>
          <a:p>
            <a:pPr algn="ctr"/>
            <a:r>
              <a:rPr lang="en-US" b="1" dirty="0">
                <a:solidFill>
                  <a:schemeClr val="bg1"/>
                </a:solidFill>
              </a:rPr>
              <a:t>Eve Hill, Partner</a:t>
            </a:r>
          </a:p>
        </p:txBody>
      </p:sp>
    </p:spTree>
    <p:extLst>
      <p:ext uri="{BB962C8B-B14F-4D97-AF65-F5344CB8AC3E}">
        <p14:creationId xmlns:p14="http://schemas.microsoft.com/office/powerpoint/2010/main" val="2495953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03128-245A-463E-A9B6-F056C3441385}"/>
              </a:ext>
            </a:extLst>
          </p:cNvPr>
          <p:cNvSpPr>
            <a:spLocks noGrp="1"/>
          </p:cNvSpPr>
          <p:nvPr>
            <p:ph type="title"/>
          </p:nvPr>
        </p:nvSpPr>
        <p:spPr/>
        <p:txBody>
          <a:bodyPr anchor="b">
            <a:noAutofit/>
          </a:bodyPr>
          <a:lstStyle/>
          <a:p>
            <a:r>
              <a:rPr lang="en-US" sz="4300" b="1" cap="small" dirty="0">
                <a:solidFill>
                  <a:srgbClr val="FFC000"/>
                </a:solidFill>
                <a:latin typeface="Calibri" panose="020F0502020204030204"/>
              </a:rPr>
              <a:t>IMPLEMENTATION - Audits</a:t>
            </a:r>
            <a:endParaRPr lang="en-US" sz="4300" dirty="0">
              <a:solidFill>
                <a:srgbClr val="FFC000"/>
              </a:solidFill>
              <a:latin typeface="+mn-lt"/>
            </a:endParaRPr>
          </a:p>
        </p:txBody>
      </p:sp>
      <p:sp>
        <p:nvSpPr>
          <p:cNvPr id="3" name="Content Placeholder 2">
            <a:extLst>
              <a:ext uri="{FF2B5EF4-FFF2-40B4-BE49-F238E27FC236}">
                <a16:creationId xmlns:a16="http://schemas.microsoft.com/office/drawing/2014/main" id="{720AF478-A3D4-46D7-9DF8-E8F68F0E6658}"/>
              </a:ext>
            </a:extLst>
          </p:cNvPr>
          <p:cNvSpPr>
            <a:spLocks noGrp="1"/>
          </p:cNvSpPr>
          <p:nvPr>
            <p:ph idx="1"/>
          </p:nvPr>
        </p:nvSpPr>
        <p:spPr>
          <a:xfrm>
            <a:off x="1229361" y="2199022"/>
            <a:ext cx="8825659" cy="4463385"/>
          </a:xfrm>
        </p:spPr>
        <p:txBody>
          <a:bodyPr anchor="t">
            <a:normAutofit/>
          </a:bodyPr>
          <a:lstStyle/>
          <a:p>
            <a:pPr marL="688975" lvl="0" indent="-571500" algn="l">
              <a:spcBef>
                <a:spcPts val="0"/>
              </a:spcBef>
              <a:spcAft>
                <a:spcPts val="600"/>
              </a:spcAft>
              <a:buFont typeface="Wingdings" panose="05000000000000000000" pitchFamily="2" charset="2"/>
              <a:buChar char="ü"/>
              <a:defRPr/>
            </a:pPr>
            <a:r>
              <a:rPr lang="en-US" sz="2600" dirty="0">
                <a:solidFill>
                  <a:schemeClr val="tx1"/>
                </a:solidFill>
                <a:latin typeface="Calibri" panose="020F0502020204030204" pitchFamily="34" charset="0"/>
                <a:cs typeface="Calibri" panose="020F0502020204030204" pitchFamily="34" charset="0"/>
              </a:rPr>
              <a:t>Set schedules and responsibility for periodic audits </a:t>
            </a:r>
          </a:p>
          <a:p>
            <a:pPr marL="1089025" lvl="1" indent="-571500">
              <a:spcBef>
                <a:spcPts val="0"/>
              </a:spcBef>
              <a:spcAft>
                <a:spcPts val="600"/>
              </a:spcAft>
              <a:buFont typeface="Wingdings" panose="05000000000000000000" pitchFamily="2" charset="2"/>
              <a:buChar char="ü"/>
              <a:defRPr/>
            </a:pPr>
            <a:r>
              <a:rPr lang="en-US" sz="1800" dirty="0">
                <a:solidFill>
                  <a:schemeClr val="tx1"/>
                </a:solidFill>
                <a:latin typeface="Calibri" panose="020F0502020204030204" pitchFamily="34" charset="0"/>
                <a:cs typeface="Calibri" panose="020F0502020204030204" pitchFamily="34" charset="0"/>
              </a:rPr>
              <a:t>Internal and by qualified vendor</a:t>
            </a:r>
          </a:p>
          <a:p>
            <a:pPr marL="1089025" lvl="1" indent="-571500">
              <a:spcBef>
                <a:spcPts val="0"/>
              </a:spcBef>
              <a:spcAft>
                <a:spcPts val="1200"/>
              </a:spcAft>
              <a:buFont typeface="Wingdings" panose="05000000000000000000" pitchFamily="2" charset="2"/>
              <a:buChar char="ü"/>
              <a:defRPr/>
            </a:pPr>
            <a:r>
              <a:rPr lang="en-US" sz="1800" dirty="0">
                <a:solidFill>
                  <a:schemeClr val="tx1"/>
                </a:solidFill>
                <a:latin typeface="Calibri" panose="020F0502020204030204" pitchFamily="34" charset="0"/>
                <a:cs typeface="Calibri" panose="020F0502020204030204" pitchFamily="34" charset="0"/>
              </a:rPr>
              <a:t>Automated and manual/user audits</a:t>
            </a:r>
          </a:p>
          <a:p>
            <a:pPr marL="860425" lvl="1" indent="-285750" algn="l">
              <a:spcBef>
                <a:spcPts val="0"/>
              </a:spcBef>
              <a:spcAft>
                <a:spcPts val="1200"/>
              </a:spcAft>
              <a:defRPr/>
            </a:pPr>
            <a:endParaRPr lang="en-US" sz="800" dirty="0">
              <a:latin typeface="Calibri" panose="020F0502020204030204" pitchFamily="34" charset="0"/>
              <a:cs typeface="Calibri" panose="020F0502020204030204" pitchFamily="34" charset="0"/>
            </a:endParaRPr>
          </a:p>
        </p:txBody>
      </p:sp>
      <p:sp>
        <p:nvSpPr>
          <p:cNvPr id="5" name="Rectangle 1">
            <a:extLst>
              <a:ext uri="{FF2B5EF4-FFF2-40B4-BE49-F238E27FC236}">
                <a16:creationId xmlns:a16="http://schemas.microsoft.com/office/drawing/2014/main" id="{DA3FD217-D8F7-4643-B5EB-DAB6AD6321C1}"/>
              </a:ext>
            </a:extLst>
          </p:cNvPr>
          <p:cNvSpPr>
            <a:spLocks noChangeArrowheads="1"/>
          </p:cNvSpPr>
          <p:nvPr/>
        </p:nvSpPr>
        <p:spPr bwMode="auto">
          <a:xfrm>
            <a:off x="1543221" y="3382125"/>
            <a:ext cx="7984878"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spcBef>
                <a:spcPct val="0"/>
              </a:spcBef>
              <a:spcAft>
                <a:spcPts val="600"/>
              </a:spcAft>
              <a:buClrTx/>
              <a:buSzTx/>
              <a:buFontTx/>
              <a:buNone/>
              <a:tabLst/>
            </a:pPr>
            <a:r>
              <a:rPr kumimoji="0" lang="en-US" altLang="en-US" b="1" i="0" u="none" strike="noStrike" cap="none" normalizeH="0" baseline="0" dirty="0">
                <a:ln>
                  <a:noFill/>
                </a:ln>
                <a:solidFill>
                  <a:srgbClr val="303C42"/>
                </a:solidFill>
                <a:effectLst/>
                <a:latin typeface="Georgia" panose="02040502050405020303" pitchFamily="18" charset="0"/>
                <a:ea typeface="Calibri" panose="020F0502020204030204" pitchFamily="34" charset="0"/>
                <a:cs typeface="Times New Roman" panose="02020603050405020304" pitchFamily="18" charset="0"/>
              </a:rPr>
              <a:t>Frequency Guidelines for Monitoring of Accessibility Compliance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3E8AD5DF-434C-4AC9-A0AA-0E54FDC4A43A}"/>
              </a:ext>
            </a:extLst>
          </p:cNvPr>
          <p:cNvGraphicFramePr>
            <a:graphicFrameLocks noGrp="1"/>
          </p:cNvGraphicFramePr>
          <p:nvPr>
            <p:extLst>
              <p:ext uri="{D42A27DB-BD31-4B8C-83A1-F6EECF244321}">
                <p14:modId xmlns:p14="http://schemas.microsoft.com/office/powerpoint/2010/main" val="769369494"/>
              </p:ext>
            </p:extLst>
          </p:nvPr>
        </p:nvGraphicFramePr>
        <p:xfrm>
          <a:off x="1651677" y="3743762"/>
          <a:ext cx="7981026" cy="2870644"/>
        </p:xfrm>
        <a:graphic>
          <a:graphicData uri="http://schemas.openxmlformats.org/drawingml/2006/table">
            <a:tbl>
              <a:tblPr firstRow="1" firstCol="1" bandRow="1"/>
              <a:tblGrid>
                <a:gridCol w="1698757">
                  <a:extLst>
                    <a:ext uri="{9D8B030D-6E8A-4147-A177-3AD203B41FA5}">
                      <a16:colId xmlns:a16="http://schemas.microsoft.com/office/drawing/2014/main" val="1547828043"/>
                    </a:ext>
                  </a:extLst>
                </a:gridCol>
                <a:gridCol w="997140">
                  <a:extLst>
                    <a:ext uri="{9D8B030D-6E8A-4147-A177-3AD203B41FA5}">
                      <a16:colId xmlns:a16="http://schemas.microsoft.com/office/drawing/2014/main" val="3118680110"/>
                    </a:ext>
                  </a:extLst>
                </a:gridCol>
                <a:gridCol w="1368985">
                  <a:extLst>
                    <a:ext uri="{9D8B030D-6E8A-4147-A177-3AD203B41FA5}">
                      <a16:colId xmlns:a16="http://schemas.microsoft.com/office/drawing/2014/main" val="403168418"/>
                    </a:ext>
                  </a:extLst>
                </a:gridCol>
                <a:gridCol w="1349417">
                  <a:extLst>
                    <a:ext uri="{9D8B030D-6E8A-4147-A177-3AD203B41FA5}">
                      <a16:colId xmlns:a16="http://schemas.microsoft.com/office/drawing/2014/main" val="2232300869"/>
                    </a:ext>
                  </a:extLst>
                </a:gridCol>
                <a:gridCol w="1368985">
                  <a:extLst>
                    <a:ext uri="{9D8B030D-6E8A-4147-A177-3AD203B41FA5}">
                      <a16:colId xmlns:a16="http://schemas.microsoft.com/office/drawing/2014/main" val="913675915"/>
                    </a:ext>
                  </a:extLst>
                </a:gridCol>
                <a:gridCol w="1197742">
                  <a:extLst>
                    <a:ext uri="{9D8B030D-6E8A-4147-A177-3AD203B41FA5}">
                      <a16:colId xmlns:a16="http://schemas.microsoft.com/office/drawing/2014/main" val="1981754329"/>
                    </a:ext>
                  </a:extLst>
                </a:gridCol>
              </a:tblGrid>
              <a:tr h="393978">
                <a:tc rowSpan="2">
                  <a:txBody>
                    <a:bodyPr/>
                    <a:lstStyle/>
                    <a:p>
                      <a:pPr marL="0" marR="0" algn="l" fontAlgn="ctr">
                        <a:lnSpc>
                          <a:spcPct val="10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Accessibility Controls in Place</a:t>
                      </a:r>
                      <a:endParaRPr lang="en-US" sz="1200" b="0" i="0" u="none" strike="noStrike" dirty="0">
                        <a:solidFill>
                          <a:schemeClr val="tx1"/>
                        </a:solidFill>
                        <a:effectLst/>
                        <a:latin typeface="Arial" panose="020B0604020202020204" pitchFamily="34" charset="0"/>
                      </a:endParaRPr>
                    </a:p>
                  </a:txBody>
                  <a:tcPr marL="90932" marR="90932" marT="45466" marB="4546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5">
                  <a:txBody>
                    <a:bodyPr/>
                    <a:lstStyle/>
                    <a:p>
                      <a:pPr marL="0" marR="0" algn="ctr" fontAlgn="ctr">
                        <a:lnSpc>
                          <a:spcPct val="15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Previous Accessibility Compliance </a:t>
                      </a:r>
                      <a:endParaRPr lang="en-US" sz="1200" b="0" i="0" u="none" strike="noStrike" dirty="0">
                        <a:solidFill>
                          <a:schemeClr val="tx1"/>
                        </a:solidFill>
                        <a:effectLst/>
                        <a:latin typeface="Arial" panose="020B0604020202020204" pitchFamily="34" charset="0"/>
                      </a:endParaRPr>
                    </a:p>
                  </a:txBody>
                  <a:tcPr marL="90932" marR="90932" marT="45466" marB="454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33155608"/>
                  </a:ext>
                </a:extLst>
              </a:tr>
              <a:tr h="556029">
                <a:tc vMerge="1">
                  <a:txBody>
                    <a:bodyPr/>
                    <a:lstStyle/>
                    <a:p>
                      <a:endParaRPr lang="en-US"/>
                    </a:p>
                  </a:txBody>
                  <a:tcPr/>
                </a:tc>
                <a:tc>
                  <a:txBody>
                    <a:bodyPr/>
                    <a:lstStyle/>
                    <a:p>
                      <a:pPr marL="0" marR="0" algn="ctr" fontAlgn="ctr">
                        <a:lnSpc>
                          <a:spcPct val="15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High</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50000"/>
                        </a:lnSpc>
                        <a:spcBef>
                          <a:spcPts val="200"/>
                        </a:spcBef>
                        <a:spcAft>
                          <a:spcPts val="200"/>
                        </a:spcAft>
                      </a:pPr>
                      <a:r>
                        <a:rPr lang="en-US" sz="1200" b="1" i="0" u="none" strike="noStrike" kern="90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Moderate-High</a:t>
                      </a:r>
                      <a:endParaRPr lang="en-US" sz="1200" b="0" i="0" u="none" strike="noStrike">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5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Moderate</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5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Moderate-Low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5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Low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8117238"/>
                  </a:ext>
                </a:extLst>
              </a:tr>
              <a:tr h="808579">
                <a:tc>
                  <a:txBody>
                    <a:bodyPr/>
                    <a:lstStyle/>
                    <a:p>
                      <a:pPr marL="0" marR="0" algn="l" fontAlgn="t">
                        <a:lnSpc>
                          <a:spcPct val="10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Deficient or Not Present</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Semi-Annual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fontAlgn="t">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Quarterly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Monthly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16194201"/>
                  </a:ext>
                </a:extLst>
              </a:tr>
              <a:tr h="556029">
                <a:tc>
                  <a:txBody>
                    <a:bodyPr/>
                    <a:lstStyle/>
                    <a:p>
                      <a:pPr marL="0" marR="0" algn="l" fontAlgn="ctr">
                        <a:lnSpc>
                          <a:spcPct val="10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Adequate</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0000"/>
                        </a:lnSpc>
                        <a:spcBef>
                          <a:spcPts val="200"/>
                        </a:spcBef>
                        <a:spcAft>
                          <a:spcPts val="200"/>
                        </a:spcAft>
                      </a:pPr>
                      <a:r>
                        <a:rPr lang="en-US" sz="1200" b="0" i="0" u="none" strike="noStrike" kern="90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Annual Review</a:t>
                      </a:r>
                      <a:endParaRPr lang="en-US" sz="1200" b="0" i="0" u="none" strike="noStrike">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fontAlgn="t">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Semi-Annual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Quarterly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525934536"/>
                  </a:ext>
                </a:extLst>
              </a:tr>
              <a:tr h="556029">
                <a:tc>
                  <a:txBody>
                    <a:bodyPr/>
                    <a:lstStyle/>
                    <a:p>
                      <a:pPr marL="0" marR="0" algn="l" fontAlgn="ctr">
                        <a:lnSpc>
                          <a:spcPct val="100000"/>
                        </a:lnSpc>
                        <a:spcBef>
                          <a:spcPts val="200"/>
                        </a:spcBef>
                        <a:spcAft>
                          <a:spcPts val="200"/>
                        </a:spcAft>
                      </a:pPr>
                      <a:r>
                        <a:rPr lang="en-US" sz="1200" b="1"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Effective</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0000"/>
                        </a:lnSpc>
                        <a:spcBef>
                          <a:spcPts val="200"/>
                        </a:spcBef>
                        <a:spcAft>
                          <a:spcPts val="200"/>
                        </a:spcAft>
                      </a:pPr>
                      <a:r>
                        <a:rPr lang="en-US" sz="1200" b="0" i="0" u="none" strike="noStrike" kern="90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Annual Review</a:t>
                      </a:r>
                      <a:endParaRPr lang="en-US" sz="1200" b="0" i="0" u="none" strike="noStrike">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Annual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fontAlgn="ctr">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Semi-Annual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fontAlgn="t">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Quarterly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fontAlgn="t">
                        <a:lnSpc>
                          <a:spcPct val="100000"/>
                        </a:lnSpc>
                        <a:spcBef>
                          <a:spcPts val="200"/>
                        </a:spcBef>
                        <a:spcAft>
                          <a:spcPts val="200"/>
                        </a:spcAft>
                      </a:pPr>
                      <a:r>
                        <a:rPr lang="en-US" sz="1200" b="0" i="0" u="none" strike="noStrike" kern="9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Quarterly Review</a:t>
                      </a:r>
                      <a:endParaRPr lang="en-US" sz="1200" b="0" i="0" u="none" strike="noStrike" dirty="0">
                        <a:solidFill>
                          <a:schemeClr val="tx1"/>
                        </a:solidFill>
                        <a:effectLst/>
                        <a:latin typeface="Arial" panose="020B0604020202020204" pitchFamily="34" charset="0"/>
                      </a:endParaRPr>
                    </a:p>
                  </a:txBody>
                  <a:tcPr marL="68199" marR="68199" marT="94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96540074"/>
                  </a:ext>
                </a:extLst>
              </a:tr>
            </a:tbl>
          </a:graphicData>
        </a:graphic>
      </p:graphicFrame>
    </p:spTree>
    <p:extLst>
      <p:ext uri="{BB962C8B-B14F-4D97-AF65-F5344CB8AC3E}">
        <p14:creationId xmlns:p14="http://schemas.microsoft.com/office/powerpoint/2010/main" val="2634036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4E05-9821-465E-BC25-8E2C1CF923B2}"/>
              </a:ext>
            </a:extLst>
          </p:cNvPr>
          <p:cNvSpPr>
            <a:spLocks noGrp="1"/>
          </p:cNvSpPr>
          <p:nvPr>
            <p:ph type="title"/>
          </p:nvPr>
        </p:nvSpPr>
        <p:spPr/>
        <p:txBody>
          <a:bodyPr/>
          <a:lstStyle/>
          <a:p>
            <a:r>
              <a:rPr lang="en-US" sz="4300" b="1" cap="small" dirty="0">
                <a:solidFill>
                  <a:srgbClr val="FFC000"/>
                </a:solidFill>
                <a:latin typeface="Calibri" panose="020F0502020204030204"/>
              </a:rPr>
              <a:t>IMPLEMENTATION - Feedback</a:t>
            </a:r>
            <a:endParaRPr lang="en-US" sz="4300" dirty="0"/>
          </a:p>
        </p:txBody>
      </p:sp>
      <p:sp>
        <p:nvSpPr>
          <p:cNvPr id="3" name="Content Placeholder 2">
            <a:extLst>
              <a:ext uri="{FF2B5EF4-FFF2-40B4-BE49-F238E27FC236}">
                <a16:creationId xmlns:a16="http://schemas.microsoft.com/office/drawing/2014/main" id="{2D357340-2C76-4C5F-A156-8943C17254EB}"/>
              </a:ext>
            </a:extLst>
          </p:cNvPr>
          <p:cNvSpPr>
            <a:spLocks noGrp="1"/>
          </p:cNvSpPr>
          <p:nvPr>
            <p:ph idx="1"/>
          </p:nvPr>
        </p:nvSpPr>
        <p:spPr>
          <a:xfrm>
            <a:off x="1154954" y="2337169"/>
            <a:ext cx="8825659" cy="3886077"/>
          </a:xfrm>
        </p:spPr>
        <p:txBody>
          <a:bodyPr>
            <a:normAutofit/>
          </a:bodyPr>
          <a:lstStyle/>
          <a:p>
            <a:r>
              <a:rPr lang="en-US" sz="2400" b="1" dirty="0">
                <a:solidFill>
                  <a:schemeClr val="tx1"/>
                </a:solidFill>
                <a:latin typeface="Calibri" panose="020F0502020204030204" pitchFamily="34" charset="0"/>
                <a:cs typeface="Calibri" panose="020F0502020204030204" pitchFamily="34" charset="0"/>
              </a:rPr>
              <a:t>Build Trust and Access Experts</a:t>
            </a:r>
          </a:p>
          <a:p>
            <a:pPr lvl="1"/>
            <a:r>
              <a:rPr lang="en-US" sz="2200" dirty="0">
                <a:solidFill>
                  <a:schemeClr val="tx1"/>
                </a:solidFill>
                <a:latin typeface="Calibri" panose="020F0502020204030204" pitchFamily="34" charset="0"/>
                <a:cs typeface="Calibri" panose="020F0502020204030204" pitchFamily="34" charset="0"/>
              </a:rPr>
              <a:t>Invite and welcome feedback – and respond</a:t>
            </a:r>
          </a:p>
          <a:p>
            <a:pPr lvl="1"/>
            <a:r>
              <a:rPr lang="en-US" sz="2200" dirty="0">
                <a:solidFill>
                  <a:schemeClr val="tx1"/>
                </a:solidFill>
                <a:latin typeface="Calibri" panose="020F0502020204030204" pitchFamily="34" charset="0"/>
                <a:cs typeface="Calibri" panose="020F0502020204030204" pitchFamily="34" charset="0"/>
              </a:rPr>
              <a:t>Publicize your efforts, plans, and </a:t>
            </a:r>
            <a:r>
              <a:rPr lang="en-US" sz="2200" u="sng" dirty="0">
                <a:solidFill>
                  <a:schemeClr val="tx1"/>
                </a:solidFill>
                <a:latin typeface="Calibri" panose="020F0502020204030204" pitchFamily="34" charset="0"/>
                <a:cs typeface="Calibri" panose="020F0502020204030204" pitchFamily="34" charset="0"/>
              </a:rPr>
              <a:t>progress</a:t>
            </a:r>
          </a:p>
          <a:p>
            <a:pPr lvl="1"/>
            <a:r>
              <a:rPr lang="en-US" sz="2200" dirty="0">
                <a:solidFill>
                  <a:schemeClr val="tx1"/>
                </a:solidFill>
                <a:latin typeface="Calibri" panose="020F0502020204030204" pitchFamily="34" charset="0"/>
                <a:cs typeface="Calibri" panose="020F0502020204030204" pitchFamily="34" charset="0"/>
              </a:rPr>
              <a:t>Hire user testers</a:t>
            </a:r>
          </a:p>
          <a:p>
            <a:pPr lvl="1"/>
            <a:r>
              <a:rPr lang="en-US" sz="2200" dirty="0">
                <a:solidFill>
                  <a:schemeClr val="tx1"/>
                </a:solidFill>
                <a:latin typeface="Calibri" panose="020F0502020204030204" pitchFamily="34" charset="0"/>
                <a:cs typeface="Calibri" panose="020F0502020204030204" pitchFamily="34" charset="0"/>
              </a:rPr>
              <a:t>Include people with disabilities in Beta testers</a:t>
            </a:r>
          </a:p>
        </p:txBody>
      </p:sp>
    </p:spTree>
    <p:extLst>
      <p:ext uri="{BB962C8B-B14F-4D97-AF65-F5344CB8AC3E}">
        <p14:creationId xmlns:p14="http://schemas.microsoft.com/office/powerpoint/2010/main" val="2212660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F263-82CB-4D2E-A99E-BCA335DBCC2E}"/>
              </a:ext>
            </a:extLst>
          </p:cNvPr>
          <p:cNvSpPr>
            <a:spLocks noGrp="1"/>
          </p:cNvSpPr>
          <p:nvPr>
            <p:ph type="title"/>
          </p:nvPr>
        </p:nvSpPr>
        <p:spPr/>
        <p:txBody>
          <a:bodyPr/>
          <a:lstStyle/>
          <a:p>
            <a:r>
              <a:rPr lang="en-US" sz="4300" b="1" cap="small" dirty="0">
                <a:solidFill>
                  <a:srgbClr val="FFC000"/>
                </a:solidFill>
                <a:latin typeface="Calibri" panose="020F0502020204030204"/>
              </a:rPr>
              <a:t>Summary</a:t>
            </a:r>
          </a:p>
        </p:txBody>
      </p:sp>
      <p:sp>
        <p:nvSpPr>
          <p:cNvPr id="3" name="Content Placeholder 2">
            <a:extLst>
              <a:ext uri="{FF2B5EF4-FFF2-40B4-BE49-F238E27FC236}">
                <a16:creationId xmlns:a16="http://schemas.microsoft.com/office/drawing/2014/main" id="{F96DC0DB-0FD5-416A-A029-12C51B8E9D80}"/>
              </a:ext>
            </a:extLst>
          </p:cNvPr>
          <p:cNvSpPr>
            <a:spLocks noGrp="1"/>
          </p:cNvSpPr>
          <p:nvPr>
            <p:ph idx="1"/>
          </p:nvPr>
        </p:nvSpPr>
        <p:spPr>
          <a:xfrm>
            <a:off x="1225975" y="2290439"/>
            <a:ext cx="9427229" cy="4296792"/>
          </a:xfrm>
        </p:spPr>
        <p:txBody>
          <a:bodyPr>
            <a:normAutofit fontScale="92500" lnSpcReduction="20000"/>
          </a:bodyPr>
          <a:lstStyle/>
          <a:p>
            <a:r>
              <a:rPr lang="en-US" dirty="0">
                <a:solidFill>
                  <a:schemeClr val="tx1"/>
                </a:solidFill>
              </a:rPr>
              <a:t>Welcome all customers</a:t>
            </a:r>
          </a:p>
          <a:p>
            <a:pPr lvl="1"/>
            <a:r>
              <a:rPr lang="en-US" dirty="0">
                <a:solidFill>
                  <a:schemeClr val="tx1"/>
                </a:solidFill>
              </a:rPr>
              <a:t>Even B2B services have customers, whose customers and employees have disabilities</a:t>
            </a:r>
          </a:p>
          <a:p>
            <a:r>
              <a:rPr lang="en-US" dirty="0">
                <a:solidFill>
                  <a:schemeClr val="tx1"/>
                </a:solidFill>
              </a:rPr>
              <a:t>Build goodwill with the disability community and their families, friends, and allies</a:t>
            </a:r>
          </a:p>
          <a:p>
            <a:r>
              <a:rPr lang="en-US" dirty="0">
                <a:solidFill>
                  <a:schemeClr val="tx1"/>
                </a:solidFill>
              </a:rPr>
              <a:t>Be transparent</a:t>
            </a:r>
          </a:p>
          <a:p>
            <a:r>
              <a:rPr lang="en-US" dirty="0">
                <a:solidFill>
                  <a:schemeClr val="tx1"/>
                </a:solidFill>
              </a:rPr>
              <a:t>Build internal capacity</a:t>
            </a:r>
          </a:p>
          <a:p>
            <a:r>
              <a:rPr lang="en-US" dirty="0">
                <a:solidFill>
                  <a:schemeClr val="tx1"/>
                </a:solidFill>
              </a:rPr>
              <a:t>Choose and use vendors wisely</a:t>
            </a:r>
          </a:p>
          <a:p>
            <a:r>
              <a:rPr lang="en-US" dirty="0">
                <a:solidFill>
                  <a:schemeClr val="tx1"/>
                </a:solidFill>
              </a:rPr>
              <a:t>Protect yourself through procurement policies</a:t>
            </a:r>
          </a:p>
          <a:p>
            <a:r>
              <a:rPr lang="en-US" dirty="0">
                <a:solidFill>
                  <a:schemeClr val="tx1"/>
                </a:solidFill>
              </a:rPr>
              <a:t>Stop digging – establish pre-posting processes to make sure everything new is accessible </a:t>
            </a:r>
          </a:p>
          <a:p>
            <a:r>
              <a:rPr lang="en-US" dirty="0">
                <a:solidFill>
                  <a:schemeClr val="tx1"/>
                </a:solidFill>
              </a:rPr>
              <a:t>Set priorities, responsibility, and deadlines for remediation</a:t>
            </a:r>
          </a:p>
          <a:p>
            <a:r>
              <a:rPr lang="en-US" dirty="0">
                <a:solidFill>
                  <a:schemeClr val="tx1"/>
                </a:solidFill>
              </a:rPr>
              <a:t>Establish accountability</a:t>
            </a:r>
          </a:p>
          <a:p>
            <a:r>
              <a:rPr lang="en-US" dirty="0">
                <a:solidFill>
                  <a:schemeClr val="tx1"/>
                </a:solidFill>
              </a:rPr>
              <a:t>Welcome feedback</a:t>
            </a:r>
          </a:p>
          <a:p>
            <a:r>
              <a:rPr lang="en-US" dirty="0">
                <a:solidFill>
                  <a:schemeClr val="tx1"/>
                </a:solidFill>
              </a:rPr>
              <a:t>Solve problems with staff, not lawyers</a:t>
            </a:r>
          </a:p>
        </p:txBody>
      </p:sp>
    </p:spTree>
    <p:extLst>
      <p:ext uri="{BB962C8B-B14F-4D97-AF65-F5344CB8AC3E}">
        <p14:creationId xmlns:p14="http://schemas.microsoft.com/office/powerpoint/2010/main" val="4101869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40879-8BB9-40E3-B93C-90A8DC875A28}"/>
              </a:ext>
            </a:extLst>
          </p:cNvPr>
          <p:cNvSpPr>
            <a:spLocks noGrp="1"/>
          </p:cNvSpPr>
          <p:nvPr>
            <p:ph type="title"/>
          </p:nvPr>
        </p:nvSpPr>
        <p:spPr/>
        <p:txBody>
          <a:bodyPr>
            <a:normAutofit fontScale="90000"/>
          </a:bodyPr>
          <a:lstStyle/>
          <a:p>
            <a:pPr algn="ctr"/>
            <a:r>
              <a:rPr lang="en-US" sz="4800" b="1" dirty="0">
                <a:solidFill>
                  <a:srgbClr val="FFC000"/>
                </a:solidFill>
                <a:latin typeface="+mn-lt"/>
              </a:rPr>
              <a:t>Accessibility for Ontarians with Disabilities Act</a:t>
            </a:r>
          </a:p>
        </p:txBody>
      </p:sp>
      <p:sp>
        <p:nvSpPr>
          <p:cNvPr id="3" name="Content Placeholder 2">
            <a:extLst>
              <a:ext uri="{FF2B5EF4-FFF2-40B4-BE49-F238E27FC236}">
                <a16:creationId xmlns:a16="http://schemas.microsoft.com/office/drawing/2014/main" id="{3FC8345B-CD50-477B-9E82-300C81D6B77E}"/>
              </a:ext>
            </a:extLst>
          </p:cNvPr>
          <p:cNvSpPr>
            <a:spLocks noGrp="1"/>
          </p:cNvSpPr>
          <p:nvPr>
            <p:ph idx="1"/>
          </p:nvPr>
        </p:nvSpPr>
        <p:spPr/>
        <p:txBody>
          <a:bodyPr>
            <a:normAutofit fontScale="92500" lnSpcReduction="10000"/>
          </a:bodyPr>
          <a:lstStyle/>
          <a:p>
            <a:pPr marL="0" indent="0">
              <a:buNone/>
            </a:pPr>
            <a:r>
              <a:rPr lang="en-US" sz="4000" b="1" dirty="0">
                <a:solidFill>
                  <a:schemeClr val="tx1"/>
                </a:solidFill>
              </a:rPr>
              <a:t>5 Parts (Really 7)</a:t>
            </a:r>
          </a:p>
          <a:p>
            <a:pPr marL="1028700" lvl="1" indent="-571500">
              <a:buFont typeface="+mj-lt"/>
              <a:buAutoNum type="romanUcPeriod"/>
            </a:pPr>
            <a:r>
              <a:rPr lang="en-US" sz="1900" dirty="0">
                <a:solidFill>
                  <a:schemeClr val="tx1"/>
                </a:solidFill>
              </a:rPr>
              <a:t>General</a:t>
            </a:r>
          </a:p>
          <a:p>
            <a:pPr marL="1028700" lvl="1" indent="-571500">
              <a:buFont typeface="+mj-lt"/>
              <a:buAutoNum type="romanUcPeriod"/>
            </a:pPr>
            <a:r>
              <a:rPr lang="en-US" sz="2800" b="1" u="sng" dirty="0">
                <a:solidFill>
                  <a:schemeClr val="tx1"/>
                </a:solidFill>
              </a:rPr>
              <a:t>Information and Communication</a:t>
            </a:r>
          </a:p>
          <a:p>
            <a:pPr marL="1028700" lvl="1" indent="-571500">
              <a:buFont typeface="+mj-lt"/>
              <a:buAutoNum type="romanUcPeriod"/>
            </a:pPr>
            <a:r>
              <a:rPr lang="en-US" sz="1900" dirty="0">
                <a:solidFill>
                  <a:schemeClr val="tx1"/>
                </a:solidFill>
              </a:rPr>
              <a:t>Employment</a:t>
            </a:r>
          </a:p>
          <a:p>
            <a:pPr marL="1028700" lvl="1" indent="-571500">
              <a:buFont typeface="+mj-lt"/>
              <a:buAutoNum type="romanUcPeriod"/>
            </a:pPr>
            <a:r>
              <a:rPr lang="en-US" sz="1900" dirty="0">
                <a:solidFill>
                  <a:schemeClr val="tx1"/>
                </a:solidFill>
              </a:rPr>
              <a:t>Transportation</a:t>
            </a:r>
          </a:p>
          <a:p>
            <a:pPr marL="914400" lvl="2" indent="0">
              <a:buNone/>
            </a:pPr>
            <a:r>
              <a:rPr lang="en-US" sz="1900" dirty="0">
                <a:solidFill>
                  <a:schemeClr val="tx1"/>
                </a:solidFill>
              </a:rPr>
              <a:t>  Accessible Design of Built Environment</a:t>
            </a:r>
          </a:p>
          <a:p>
            <a:pPr marL="914400" lvl="2" indent="0">
              <a:buNone/>
            </a:pPr>
            <a:r>
              <a:rPr lang="en-US" sz="1900" dirty="0">
                <a:solidFill>
                  <a:schemeClr val="tx1"/>
                </a:solidFill>
              </a:rPr>
              <a:t>  Customer Service</a:t>
            </a:r>
          </a:p>
          <a:p>
            <a:pPr marL="1028700" lvl="1" indent="-571500">
              <a:buFont typeface="+mj-lt"/>
              <a:buAutoNum type="romanUcPeriod"/>
            </a:pPr>
            <a:r>
              <a:rPr lang="en-US" sz="1900" dirty="0">
                <a:solidFill>
                  <a:schemeClr val="tx1"/>
                </a:solidFill>
              </a:rPr>
              <a:t>Compliance</a:t>
            </a:r>
          </a:p>
        </p:txBody>
      </p:sp>
    </p:spTree>
    <p:extLst>
      <p:ext uri="{BB962C8B-B14F-4D97-AF65-F5344CB8AC3E}">
        <p14:creationId xmlns:p14="http://schemas.microsoft.com/office/powerpoint/2010/main" val="65890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FF13B-5D39-4311-AF7C-ED6010EB5A24}"/>
              </a:ext>
            </a:extLst>
          </p:cNvPr>
          <p:cNvSpPr>
            <a:spLocks noGrp="1"/>
          </p:cNvSpPr>
          <p:nvPr>
            <p:ph type="title"/>
          </p:nvPr>
        </p:nvSpPr>
        <p:spPr/>
        <p:txBody>
          <a:bodyPr/>
          <a:lstStyle/>
          <a:p>
            <a:r>
              <a:rPr lang="en-US" sz="4800" b="1" dirty="0">
                <a:solidFill>
                  <a:srgbClr val="FFC000"/>
                </a:solidFill>
              </a:rPr>
              <a:t>AODA</a:t>
            </a:r>
            <a:endParaRPr lang="en-US" dirty="0">
              <a:solidFill>
                <a:srgbClr val="FFC000"/>
              </a:solidFill>
            </a:endParaRPr>
          </a:p>
        </p:txBody>
      </p:sp>
      <p:sp>
        <p:nvSpPr>
          <p:cNvPr id="3" name="Content Placeholder 2">
            <a:extLst>
              <a:ext uri="{FF2B5EF4-FFF2-40B4-BE49-F238E27FC236}">
                <a16:creationId xmlns:a16="http://schemas.microsoft.com/office/drawing/2014/main" id="{736688F7-C8F8-493E-ACF4-207A3AC296DA}"/>
              </a:ext>
            </a:extLst>
          </p:cNvPr>
          <p:cNvSpPr>
            <a:spLocks noGrp="1"/>
          </p:cNvSpPr>
          <p:nvPr>
            <p:ph idx="1"/>
          </p:nvPr>
        </p:nvSpPr>
        <p:spPr/>
        <p:txBody>
          <a:bodyPr anchor="ctr">
            <a:normAutofit/>
          </a:bodyPr>
          <a:lstStyle/>
          <a:p>
            <a:pPr algn="ctr"/>
            <a:r>
              <a:rPr lang="en-US" sz="4000" b="1" cap="small" dirty="0">
                <a:solidFill>
                  <a:schemeClr val="tx1"/>
                </a:solidFill>
              </a:rPr>
              <a:t>Policies</a:t>
            </a:r>
          </a:p>
          <a:p>
            <a:pPr algn="ctr"/>
            <a:r>
              <a:rPr lang="en-US" sz="4000" b="1" cap="small" dirty="0">
                <a:solidFill>
                  <a:schemeClr val="tx1"/>
                </a:solidFill>
              </a:rPr>
              <a:t>Procurement</a:t>
            </a:r>
          </a:p>
          <a:p>
            <a:pPr algn="ctr"/>
            <a:r>
              <a:rPr lang="en-US" sz="4000" b="1" cap="small" dirty="0">
                <a:solidFill>
                  <a:schemeClr val="tx1"/>
                </a:solidFill>
              </a:rPr>
              <a:t>Training</a:t>
            </a:r>
          </a:p>
          <a:p>
            <a:pPr algn="ctr"/>
            <a:r>
              <a:rPr lang="en-US" sz="4000" b="1" cap="small" dirty="0">
                <a:solidFill>
                  <a:schemeClr val="tx1"/>
                </a:solidFill>
              </a:rPr>
              <a:t>Plan</a:t>
            </a:r>
          </a:p>
        </p:txBody>
      </p:sp>
    </p:spTree>
    <p:extLst>
      <p:ext uri="{BB962C8B-B14F-4D97-AF65-F5344CB8AC3E}">
        <p14:creationId xmlns:p14="http://schemas.microsoft.com/office/powerpoint/2010/main" val="2186322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3593E-9EA0-4D29-A127-7515F393DFC2}"/>
              </a:ext>
            </a:extLst>
          </p:cNvPr>
          <p:cNvSpPr>
            <a:spLocks noGrp="1"/>
          </p:cNvSpPr>
          <p:nvPr>
            <p:ph type="title"/>
          </p:nvPr>
        </p:nvSpPr>
        <p:spPr/>
        <p:txBody>
          <a:bodyPr>
            <a:normAutofit fontScale="90000"/>
          </a:bodyPr>
          <a:lstStyle/>
          <a:p>
            <a:r>
              <a:rPr lang="en-US" sz="4800" b="1" cap="small" dirty="0">
                <a:solidFill>
                  <a:srgbClr val="FFC000"/>
                </a:solidFill>
                <a:latin typeface="+mn-lt"/>
              </a:rPr>
              <a:t>AODA - Policies</a:t>
            </a:r>
            <a:endParaRPr lang="en-US" sz="4800" b="1" dirty="0">
              <a:solidFill>
                <a:srgbClr val="FFC000"/>
              </a:solidFill>
              <a:latin typeface="+mn-lt"/>
            </a:endParaRPr>
          </a:p>
        </p:txBody>
      </p:sp>
      <p:sp>
        <p:nvSpPr>
          <p:cNvPr id="3" name="Content Placeholder 2">
            <a:extLst>
              <a:ext uri="{FF2B5EF4-FFF2-40B4-BE49-F238E27FC236}">
                <a16:creationId xmlns:a16="http://schemas.microsoft.com/office/drawing/2014/main" id="{EF3212A7-C003-460E-864D-6F68A8B76768}"/>
              </a:ext>
            </a:extLst>
          </p:cNvPr>
          <p:cNvSpPr>
            <a:spLocks noGrp="1"/>
          </p:cNvSpPr>
          <p:nvPr>
            <p:ph idx="1"/>
          </p:nvPr>
        </p:nvSpPr>
        <p:spPr>
          <a:xfrm>
            <a:off x="1154954" y="2352583"/>
            <a:ext cx="8825659" cy="3667217"/>
          </a:xfrm>
        </p:spPr>
        <p:txBody>
          <a:bodyPr>
            <a:normAutofit fontScale="70000" lnSpcReduction="20000"/>
          </a:bodyPr>
          <a:lstStyle/>
          <a:p>
            <a:pPr>
              <a:buFont typeface="Wingdings" panose="05000000000000000000" pitchFamily="2" charset="2"/>
              <a:buChar char="Ø"/>
            </a:pPr>
            <a:r>
              <a:rPr lang="en-US" sz="3200" b="1" dirty="0">
                <a:solidFill>
                  <a:schemeClr val="tx1"/>
                </a:solidFill>
                <a:latin typeface="Calibri" panose="020F0502020204030204" pitchFamily="34" charset="0"/>
                <a:cs typeface="Calibri" panose="020F0502020204030204" pitchFamily="34" charset="0"/>
              </a:rPr>
              <a:t>REQUIREMENT</a:t>
            </a:r>
          </a:p>
          <a:p>
            <a:pPr lvl="1"/>
            <a:r>
              <a:rPr lang="en-US" sz="2200" dirty="0">
                <a:solidFill>
                  <a:schemeClr val="tx1"/>
                </a:solidFill>
                <a:latin typeface="Calibri" panose="020F0502020204030204" pitchFamily="34" charset="0"/>
                <a:cs typeface="Calibri" panose="020F0502020204030204" pitchFamily="34" charset="0"/>
              </a:rPr>
              <a:t>Policies governing how business achieves or will achieve accessibility must be publicly available</a:t>
            </a:r>
          </a:p>
          <a:p>
            <a:pPr lvl="2"/>
            <a:r>
              <a:rPr lang="en-US" sz="2200" dirty="0">
                <a:solidFill>
                  <a:schemeClr val="tx1"/>
                </a:solidFill>
                <a:latin typeface="Calibri" panose="020F0502020204030204" pitchFamily="34" charset="0"/>
                <a:cs typeface="Calibri" panose="020F0502020204030204" pitchFamily="34" charset="0"/>
              </a:rPr>
              <a:t>Statement of organizational commitment to meet accessibility needs in a timely manner</a:t>
            </a:r>
          </a:p>
          <a:p>
            <a:pPr>
              <a:buFont typeface="Wingdings" panose="05000000000000000000" pitchFamily="2" charset="2"/>
              <a:buChar char="Ø"/>
            </a:pPr>
            <a:r>
              <a:rPr lang="en-US" sz="3200" b="1" dirty="0">
                <a:solidFill>
                  <a:schemeClr val="tx1"/>
                </a:solidFill>
                <a:latin typeface="Calibri" panose="020F0502020204030204" pitchFamily="34" charset="0"/>
                <a:cs typeface="Calibri" panose="020F0502020204030204" pitchFamily="34" charset="0"/>
              </a:rPr>
              <a:t>MEANING</a:t>
            </a:r>
          </a:p>
          <a:p>
            <a:pPr lvl="1">
              <a:buFont typeface="Wingdings" panose="05000000000000000000" pitchFamily="2" charset="2"/>
              <a:buChar char="ü"/>
            </a:pPr>
            <a:r>
              <a:rPr lang="en-US" sz="2200" dirty="0">
                <a:solidFill>
                  <a:schemeClr val="tx1"/>
                </a:solidFill>
                <a:latin typeface="Calibri" panose="020F0502020204030204" pitchFamily="34" charset="0"/>
                <a:cs typeface="Calibri" panose="020F0502020204030204" pitchFamily="34" charset="0"/>
              </a:rPr>
              <a:t>High-level policies</a:t>
            </a:r>
          </a:p>
          <a:p>
            <a:pPr lvl="1"/>
            <a:r>
              <a:rPr lang="en-US" sz="2200" dirty="0">
                <a:solidFill>
                  <a:schemeClr val="tx1"/>
                </a:solidFill>
                <a:latin typeface="Calibri" panose="020F0502020204030204" pitchFamily="34" charset="0"/>
                <a:cs typeface="Calibri" panose="020F0502020204030204" pitchFamily="34" charset="0"/>
              </a:rPr>
              <a:t>Internal policies re. responsibility and authority</a:t>
            </a:r>
          </a:p>
          <a:p>
            <a:pPr lvl="1"/>
            <a:r>
              <a:rPr lang="en-US" sz="2200" dirty="0">
                <a:solidFill>
                  <a:schemeClr val="tx1"/>
                </a:solidFill>
                <a:latin typeface="Calibri" panose="020F0502020204030204" pitchFamily="34" charset="0"/>
                <a:cs typeface="Calibri" panose="020F0502020204030204" pitchFamily="34" charset="0"/>
              </a:rPr>
              <a:t>Internal policies re. implementation</a:t>
            </a:r>
          </a:p>
          <a:p>
            <a:pPr lvl="2"/>
            <a:r>
              <a:rPr lang="en-US" sz="2200" dirty="0">
                <a:solidFill>
                  <a:schemeClr val="tx1"/>
                </a:solidFill>
                <a:latin typeface="Calibri" panose="020F0502020204030204" pitchFamily="34" charset="0"/>
                <a:cs typeface="Calibri" panose="020F0502020204030204" pitchFamily="34" charset="0"/>
              </a:rPr>
              <a:t>How-to; Who can help</a:t>
            </a:r>
          </a:p>
          <a:p>
            <a:pPr lvl="2"/>
            <a:r>
              <a:rPr lang="en-US" sz="2200" dirty="0">
                <a:solidFill>
                  <a:schemeClr val="tx1"/>
                </a:solidFill>
                <a:latin typeface="Calibri" panose="020F0502020204030204" pitchFamily="34" charset="0"/>
                <a:cs typeface="Calibri" panose="020F0502020204030204" pitchFamily="34" charset="0"/>
              </a:rPr>
              <a:t>Budget</a:t>
            </a:r>
          </a:p>
          <a:p>
            <a:pPr lvl="2"/>
            <a:r>
              <a:rPr lang="en-US" sz="2200" dirty="0">
                <a:solidFill>
                  <a:schemeClr val="tx1"/>
                </a:solidFill>
                <a:latin typeface="Calibri" panose="020F0502020204030204" pitchFamily="34" charset="0"/>
                <a:cs typeface="Calibri" panose="020F0502020204030204" pitchFamily="34" charset="0"/>
              </a:rPr>
              <a:t>Feedback</a:t>
            </a:r>
          </a:p>
          <a:p>
            <a:pPr lvl="2"/>
            <a:r>
              <a:rPr lang="en-US" sz="2200" dirty="0">
                <a:solidFill>
                  <a:schemeClr val="tx1"/>
                </a:solidFill>
                <a:latin typeface="Calibri" panose="020F0502020204030204" pitchFamily="34" charset="0"/>
                <a:cs typeface="Calibri" panose="020F0502020204030204" pitchFamily="34" charset="0"/>
              </a:rPr>
              <a:t>Tracking &amp; Improvement</a:t>
            </a:r>
          </a:p>
          <a:p>
            <a:endParaRPr lang="en-US" dirty="0"/>
          </a:p>
        </p:txBody>
      </p:sp>
    </p:spTree>
    <p:extLst>
      <p:ext uri="{BB962C8B-B14F-4D97-AF65-F5344CB8AC3E}">
        <p14:creationId xmlns:p14="http://schemas.microsoft.com/office/powerpoint/2010/main" val="358385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143D3-33C2-4CF2-ADF8-CB201C54E06B}"/>
              </a:ext>
            </a:extLst>
          </p:cNvPr>
          <p:cNvSpPr>
            <a:spLocks noGrp="1"/>
          </p:cNvSpPr>
          <p:nvPr>
            <p:ph type="title"/>
          </p:nvPr>
        </p:nvSpPr>
        <p:spPr/>
        <p:txBody>
          <a:bodyPr/>
          <a:lstStyle/>
          <a:p>
            <a:r>
              <a:rPr lang="en-US" sz="4800" b="1" cap="small" dirty="0">
                <a:solidFill>
                  <a:srgbClr val="FFC000"/>
                </a:solidFill>
                <a:latin typeface="+mn-lt"/>
              </a:rPr>
              <a:t>AODA - Procurement</a:t>
            </a:r>
            <a:endParaRPr lang="en-US" dirty="0">
              <a:solidFill>
                <a:srgbClr val="FFC000"/>
              </a:solidFill>
              <a:latin typeface="+mn-lt"/>
            </a:endParaRPr>
          </a:p>
        </p:txBody>
      </p:sp>
      <p:sp>
        <p:nvSpPr>
          <p:cNvPr id="3" name="Content Placeholder 2">
            <a:extLst>
              <a:ext uri="{FF2B5EF4-FFF2-40B4-BE49-F238E27FC236}">
                <a16:creationId xmlns:a16="http://schemas.microsoft.com/office/drawing/2014/main" id="{0E6F5852-F656-4722-83C7-05970DF767A1}"/>
              </a:ext>
            </a:extLst>
          </p:cNvPr>
          <p:cNvSpPr>
            <a:spLocks noGrp="1"/>
          </p:cNvSpPr>
          <p:nvPr>
            <p:ph idx="1"/>
          </p:nvPr>
        </p:nvSpPr>
        <p:spPr/>
        <p:txBody>
          <a:bodyPr/>
          <a:lstStyle/>
          <a:p>
            <a:r>
              <a:rPr lang="en-US" b="1" dirty="0">
                <a:solidFill>
                  <a:schemeClr val="tx1"/>
                </a:solidFill>
                <a:latin typeface="Calibri" panose="020F0502020204030204" pitchFamily="34" charset="0"/>
                <a:cs typeface="Calibri" panose="020F0502020204030204" pitchFamily="34" charset="0"/>
              </a:rPr>
              <a:t>Government and Public Sector Organizations</a:t>
            </a:r>
          </a:p>
          <a:p>
            <a:pPr lvl="1"/>
            <a:r>
              <a:rPr lang="en-US" u="sng" dirty="0">
                <a:solidFill>
                  <a:schemeClr val="tx1"/>
                </a:solidFill>
                <a:latin typeface="Calibri" panose="020F0502020204030204" pitchFamily="34" charset="0"/>
                <a:cs typeface="Calibri" panose="020F0502020204030204" pitchFamily="34" charset="0"/>
              </a:rPr>
              <a:t>Incorporate</a:t>
            </a:r>
            <a:r>
              <a:rPr lang="en-US" dirty="0">
                <a:solidFill>
                  <a:schemeClr val="tx1"/>
                </a:solidFill>
                <a:latin typeface="Calibri" panose="020F0502020204030204" pitchFamily="34" charset="0"/>
                <a:cs typeface="Calibri" panose="020F0502020204030204" pitchFamily="34" charset="0"/>
              </a:rPr>
              <a:t> accessible design, criteria, and features when procuring or acquiring</a:t>
            </a:r>
          </a:p>
          <a:p>
            <a:pPr lvl="2"/>
            <a:r>
              <a:rPr lang="en-US" dirty="0">
                <a:solidFill>
                  <a:schemeClr val="tx1"/>
                </a:solidFill>
                <a:latin typeface="Calibri" panose="020F0502020204030204" pitchFamily="34" charset="0"/>
                <a:cs typeface="Calibri" panose="020F0502020204030204" pitchFamily="34" charset="0"/>
              </a:rPr>
              <a:t>Goods, services or facilities</a:t>
            </a:r>
          </a:p>
          <a:p>
            <a:pPr lvl="2"/>
            <a:r>
              <a:rPr lang="en-US" dirty="0">
                <a:solidFill>
                  <a:schemeClr val="tx1"/>
                </a:solidFill>
                <a:latin typeface="Calibri" panose="020F0502020204030204" pitchFamily="34" charset="0"/>
                <a:cs typeface="Calibri" panose="020F0502020204030204" pitchFamily="34" charset="0"/>
              </a:rPr>
              <a:t>Self-service kiosks</a:t>
            </a:r>
          </a:p>
          <a:p>
            <a:r>
              <a:rPr lang="en-US" b="1" dirty="0">
                <a:solidFill>
                  <a:schemeClr val="tx1"/>
                </a:solidFill>
                <a:latin typeface="Calibri" panose="020F0502020204030204" pitchFamily="34" charset="0"/>
                <a:cs typeface="Calibri" panose="020F0502020204030204" pitchFamily="34" charset="0"/>
              </a:rPr>
              <a:t>Large &amp; Small Organizations</a:t>
            </a:r>
          </a:p>
          <a:p>
            <a:pPr lvl="1"/>
            <a:r>
              <a:rPr lang="en-US" dirty="0">
                <a:solidFill>
                  <a:schemeClr val="tx1"/>
                </a:solidFill>
                <a:latin typeface="Calibri" panose="020F0502020204030204" pitchFamily="34" charset="0"/>
                <a:cs typeface="Calibri" panose="020F0502020204030204" pitchFamily="34" charset="0"/>
              </a:rPr>
              <a:t>“</a:t>
            </a:r>
            <a:r>
              <a:rPr lang="en-US" u="sng" dirty="0">
                <a:solidFill>
                  <a:schemeClr val="tx1"/>
                </a:solidFill>
                <a:latin typeface="Calibri" panose="020F0502020204030204" pitchFamily="34" charset="0"/>
                <a:cs typeface="Calibri" panose="020F0502020204030204" pitchFamily="34" charset="0"/>
              </a:rPr>
              <a:t>Have regard to</a:t>
            </a:r>
            <a:r>
              <a:rPr lang="en-US" dirty="0">
                <a:solidFill>
                  <a:schemeClr val="tx1"/>
                </a:solidFill>
                <a:latin typeface="Calibri" panose="020F0502020204030204" pitchFamily="34" charset="0"/>
                <a:cs typeface="Calibri" panose="020F0502020204030204" pitchFamily="34" charset="0"/>
              </a:rPr>
              <a:t>” accessibility when designing, procuring or acquiring</a:t>
            </a:r>
          </a:p>
          <a:p>
            <a:pPr marL="457200" lvl="1" indent="0">
              <a:buNone/>
            </a:pPr>
            <a:endParaRPr lang="en-US"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v"/>
            </a:pPr>
            <a:r>
              <a:rPr lang="en-US" b="1" dirty="0">
                <a:solidFill>
                  <a:schemeClr val="tx1"/>
                </a:solidFill>
                <a:latin typeface="Calibri" panose="020F0502020204030204" pitchFamily="34" charset="0"/>
                <a:cs typeface="Calibri" panose="020F0502020204030204" pitchFamily="34" charset="0"/>
              </a:rPr>
              <a:t>BEST PRACTICE</a:t>
            </a:r>
          </a:p>
          <a:p>
            <a:pPr lvl="2"/>
            <a:r>
              <a:rPr lang="en-US" dirty="0">
                <a:solidFill>
                  <a:schemeClr val="tx1"/>
                </a:solidFill>
                <a:latin typeface="Calibri" panose="020F0502020204030204" pitchFamily="34" charset="0"/>
                <a:cs typeface="Calibri" panose="020F0502020204030204" pitchFamily="34" charset="0"/>
              </a:rPr>
              <a:t>Incorporate accessible design into vendor and service provider contracts</a:t>
            </a:r>
          </a:p>
        </p:txBody>
      </p:sp>
    </p:spTree>
    <p:extLst>
      <p:ext uri="{BB962C8B-B14F-4D97-AF65-F5344CB8AC3E}">
        <p14:creationId xmlns:p14="http://schemas.microsoft.com/office/powerpoint/2010/main" val="233563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8D7D-53EB-4071-8D05-37CFFE988981}"/>
              </a:ext>
            </a:extLst>
          </p:cNvPr>
          <p:cNvSpPr>
            <a:spLocks noGrp="1"/>
          </p:cNvSpPr>
          <p:nvPr>
            <p:ph type="title"/>
          </p:nvPr>
        </p:nvSpPr>
        <p:spPr/>
        <p:txBody>
          <a:bodyPr/>
          <a:lstStyle/>
          <a:p>
            <a:r>
              <a:rPr lang="en-US" sz="4800" b="1" cap="small" dirty="0">
                <a:solidFill>
                  <a:srgbClr val="FFC000"/>
                </a:solidFill>
                <a:latin typeface="+mn-lt"/>
              </a:rPr>
              <a:t>AODA - Training</a:t>
            </a:r>
            <a:endParaRPr lang="en-US" dirty="0">
              <a:solidFill>
                <a:srgbClr val="FFC000"/>
              </a:solidFill>
              <a:latin typeface="+mn-lt"/>
            </a:endParaRPr>
          </a:p>
        </p:txBody>
      </p:sp>
      <p:sp>
        <p:nvSpPr>
          <p:cNvPr id="3" name="Content Placeholder 2">
            <a:extLst>
              <a:ext uri="{FF2B5EF4-FFF2-40B4-BE49-F238E27FC236}">
                <a16:creationId xmlns:a16="http://schemas.microsoft.com/office/drawing/2014/main" id="{E337F7DC-0145-4A14-96F4-E85995381276}"/>
              </a:ext>
            </a:extLst>
          </p:cNvPr>
          <p:cNvSpPr>
            <a:spLocks noGrp="1"/>
          </p:cNvSpPr>
          <p:nvPr>
            <p:ph idx="1"/>
          </p:nvPr>
        </p:nvSpPr>
        <p:spPr/>
        <p:txBody>
          <a:bodyPr>
            <a:normAutofit/>
          </a:bodyPr>
          <a:lstStyle/>
          <a:p>
            <a:r>
              <a:rPr lang="en-US" sz="2400" dirty="0">
                <a:solidFill>
                  <a:schemeClr val="tx1"/>
                </a:solidFill>
                <a:latin typeface="Calibri" panose="020F0502020204030204" pitchFamily="34" charset="0"/>
                <a:cs typeface="Calibri" panose="020F0502020204030204" pitchFamily="34" charset="0"/>
              </a:rPr>
              <a:t>Train on AODA and Human Rights Code</a:t>
            </a:r>
          </a:p>
          <a:p>
            <a:pPr lvl="1"/>
            <a:r>
              <a:rPr lang="en-US" sz="2000" dirty="0">
                <a:solidFill>
                  <a:schemeClr val="tx1"/>
                </a:solidFill>
                <a:latin typeface="Calibri" panose="020F0502020204030204" pitchFamily="34" charset="0"/>
                <a:cs typeface="Calibri" panose="020F0502020204030204" pitchFamily="34" charset="0"/>
              </a:rPr>
              <a:t>Employees</a:t>
            </a:r>
          </a:p>
          <a:p>
            <a:pPr lvl="1"/>
            <a:r>
              <a:rPr lang="en-US" sz="2000" dirty="0">
                <a:solidFill>
                  <a:schemeClr val="tx1"/>
                </a:solidFill>
                <a:latin typeface="Calibri" panose="020F0502020204030204" pitchFamily="34" charset="0"/>
                <a:cs typeface="Calibri" panose="020F0502020204030204" pitchFamily="34" charset="0"/>
              </a:rPr>
              <a:t>Participants in developing organization policies</a:t>
            </a:r>
          </a:p>
          <a:p>
            <a:pPr lvl="1"/>
            <a:r>
              <a:rPr lang="en-US" sz="2000" dirty="0">
                <a:solidFill>
                  <a:schemeClr val="tx1"/>
                </a:solidFill>
                <a:latin typeface="Calibri" panose="020F0502020204030204" pitchFamily="34" charset="0"/>
                <a:cs typeface="Calibri" panose="020F0502020204030204" pitchFamily="34" charset="0"/>
              </a:rPr>
              <a:t>Everyone who provides goods, services or facilities on behalf of</a:t>
            </a:r>
          </a:p>
          <a:p>
            <a:r>
              <a:rPr lang="en-US" sz="2400" dirty="0">
                <a:solidFill>
                  <a:schemeClr val="tx1"/>
                </a:solidFill>
                <a:latin typeface="Calibri" panose="020F0502020204030204" pitchFamily="34" charset="0"/>
                <a:cs typeface="Calibri" panose="020F0502020204030204" pitchFamily="34" charset="0"/>
              </a:rPr>
              <a:t>As soon as practicable and ongoing</a:t>
            </a:r>
          </a:p>
          <a:p>
            <a:r>
              <a:rPr lang="en-US" sz="2400" dirty="0">
                <a:solidFill>
                  <a:schemeClr val="tx1"/>
                </a:solidFill>
                <a:latin typeface="Calibri" panose="020F0502020204030204" pitchFamily="34" charset="0"/>
                <a:cs typeface="Calibri" panose="020F0502020204030204" pitchFamily="34" charset="0"/>
              </a:rPr>
              <a:t>Keep records of training</a:t>
            </a:r>
          </a:p>
        </p:txBody>
      </p:sp>
    </p:spTree>
    <p:extLst>
      <p:ext uri="{BB962C8B-B14F-4D97-AF65-F5344CB8AC3E}">
        <p14:creationId xmlns:p14="http://schemas.microsoft.com/office/powerpoint/2010/main" val="342995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229B2-4D8B-43B0-9380-877343856D7D}"/>
              </a:ext>
            </a:extLst>
          </p:cNvPr>
          <p:cNvSpPr>
            <a:spLocks noGrp="1"/>
          </p:cNvSpPr>
          <p:nvPr>
            <p:ph type="title"/>
          </p:nvPr>
        </p:nvSpPr>
        <p:spPr/>
        <p:txBody>
          <a:bodyPr>
            <a:normAutofit fontScale="90000"/>
          </a:bodyPr>
          <a:lstStyle/>
          <a:p>
            <a:r>
              <a:rPr lang="en-US" sz="4800" b="1" cap="small" dirty="0">
                <a:solidFill>
                  <a:srgbClr val="FFC000"/>
                </a:solidFill>
                <a:latin typeface="+mn-lt"/>
              </a:rPr>
              <a:t>AODA - Accessibility Plan</a:t>
            </a:r>
          </a:p>
        </p:txBody>
      </p:sp>
      <p:sp>
        <p:nvSpPr>
          <p:cNvPr id="3" name="Content Placeholder 2">
            <a:extLst>
              <a:ext uri="{FF2B5EF4-FFF2-40B4-BE49-F238E27FC236}">
                <a16:creationId xmlns:a16="http://schemas.microsoft.com/office/drawing/2014/main" id="{30B4A9BB-CAAC-46C4-BB58-12A7B52B94FF}"/>
              </a:ext>
            </a:extLst>
          </p:cNvPr>
          <p:cNvSpPr>
            <a:spLocks noGrp="1"/>
          </p:cNvSpPr>
          <p:nvPr>
            <p:ph idx="1"/>
          </p:nvPr>
        </p:nvSpPr>
        <p:spPr>
          <a:xfrm>
            <a:off x="1154954" y="2334827"/>
            <a:ext cx="8825659" cy="3684973"/>
          </a:xfrm>
        </p:spPr>
        <p:txBody>
          <a:bodyPr>
            <a:normAutofit fontScale="92500" lnSpcReduction="20000"/>
          </a:bodyPr>
          <a:lstStyle/>
          <a:p>
            <a:pPr>
              <a:buFont typeface="Wingdings" panose="05000000000000000000" pitchFamily="2" charset="2"/>
              <a:buChar char="Ø"/>
            </a:pPr>
            <a:r>
              <a:rPr lang="en-US" sz="2600" b="1" dirty="0">
                <a:solidFill>
                  <a:schemeClr val="tx1"/>
                </a:solidFill>
                <a:latin typeface="Calibri" panose="020F0502020204030204" pitchFamily="34" charset="0"/>
                <a:cs typeface="Calibri" panose="020F0502020204030204" pitchFamily="34" charset="0"/>
              </a:rPr>
              <a:t>REQUIREMENT</a:t>
            </a:r>
            <a:endParaRPr lang="en-US" sz="2600" b="1" cap="small" dirty="0">
              <a:solidFill>
                <a:schemeClr val="tx1"/>
              </a:solidFill>
              <a:latin typeface="Calibri" panose="020F0502020204030204" pitchFamily="34" charset="0"/>
              <a:cs typeface="Calibri" panose="020F0502020204030204" pitchFamily="34" charset="0"/>
            </a:endParaRPr>
          </a:p>
          <a:p>
            <a:pPr lvl="1"/>
            <a:r>
              <a:rPr lang="en-US" dirty="0">
                <a:solidFill>
                  <a:schemeClr val="tx1"/>
                </a:solidFill>
                <a:latin typeface="Calibri" panose="020F0502020204030204" pitchFamily="34" charset="0"/>
                <a:cs typeface="Calibri" panose="020F0502020204030204" pitchFamily="34" charset="0"/>
              </a:rPr>
              <a:t>Outline organization’s strategy to</a:t>
            </a:r>
          </a:p>
          <a:p>
            <a:pPr lvl="2"/>
            <a:r>
              <a:rPr lang="en-US" dirty="0">
                <a:solidFill>
                  <a:schemeClr val="tx1"/>
                </a:solidFill>
                <a:latin typeface="Calibri" panose="020F0502020204030204" pitchFamily="34" charset="0"/>
                <a:cs typeface="Calibri" panose="020F0502020204030204" pitchFamily="34" charset="0"/>
              </a:rPr>
              <a:t>Prevent barriers</a:t>
            </a:r>
          </a:p>
          <a:p>
            <a:pPr lvl="2"/>
            <a:r>
              <a:rPr lang="en-US" dirty="0">
                <a:solidFill>
                  <a:schemeClr val="tx1"/>
                </a:solidFill>
                <a:latin typeface="Calibri" panose="020F0502020204030204" pitchFamily="34" charset="0"/>
                <a:cs typeface="Calibri" panose="020F0502020204030204" pitchFamily="34" charset="0"/>
              </a:rPr>
              <a:t>Remove barriers</a:t>
            </a:r>
          </a:p>
          <a:p>
            <a:pPr lvl="2"/>
            <a:r>
              <a:rPr lang="en-US" dirty="0">
                <a:solidFill>
                  <a:schemeClr val="tx1"/>
                </a:solidFill>
                <a:latin typeface="Calibri" panose="020F0502020204030204" pitchFamily="34" charset="0"/>
                <a:cs typeface="Calibri" panose="020F0502020204030204" pitchFamily="34" charset="0"/>
              </a:rPr>
              <a:t>Meet AODA obligations</a:t>
            </a:r>
          </a:p>
          <a:p>
            <a:pPr lvl="1"/>
            <a:r>
              <a:rPr lang="en-US" dirty="0">
                <a:solidFill>
                  <a:schemeClr val="tx1"/>
                </a:solidFill>
                <a:latin typeface="Calibri" panose="020F0502020204030204" pitchFamily="34" charset="0"/>
                <a:cs typeface="Calibri" panose="020F0502020204030204" pitchFamily="34" charset="0"/>
              </a:rPr>
              <a:t>Post on website</a:t>
            </a:r>
          </a:p>
          <a:p>
            <a:pPr lvl="1"/>
            <a:r>
              <a:rPr lang="en-US" dirty="0">
                <a:solidFill>
                  <a:schemeClr val="tx1"/>
                </a:solidFill>
                <a:latin typeface="Calibri" panose="020F0502020204030204" pitchFamily="34" charset="0"/>
                <a:cs typeface="Calibri" panose="020F0502020204030204" pitchFamily="34" charset="0"/>
              </a:rPr>
              <a:t>Review and update every 5 years</a:t>
            </a:r>
          </a:p>
          <a:p>
            <a:pPr>
              <a:buFont typeface="Wingdings" panose="05000000000000000000" pitchFamily="2" charset="2"/>
              <a:buChar char="v"/>
            </a:pPr>
            <a:r>
              <a:rPr lang="en-US" sz="2600" b="1" dirty="0">
                <a:solidFill>
                  <a:schemeClr val="tx1"/>
                </a:solidFill>
                <a:latin typeface="Calibri" panose="020F0502020204030204" pitchFamily="34" charset="0"/>
                <a:cs typeface="Calibri" panose="020F0502020204030204" pitchFamily="34" charset="0"/>
              </a:rPr>
              <a:t>BEST PRACTICE </a:t>
            </a:r>
            <a:r>
              <a:rPr lang="en-US" dirty="0">
                <a:solidFill>
                  <a:schemeClr val="tx1"/>
                </a:solidFill>
                <a:latin typeface="Calibri" panose="020F0502020204030204" pitchFamily="34" charset="0"/>
                <a:cs typeface="Calibri" panose="020F0502020204030204" pitchFamily="34" charset="0"/>
              </a:rPr>
              <a:t>(required for Public Sector Organizations)</a:t>
            </a:r>
          </a:p>
          <a:p>
            <a:pPr lvl="1"/>
            <a:r>
              <a:rPr lang="en-US" dirty="0">
                <a:solidFill>
                  <a:schemeClr val="tx1"/>
                </a:solidFill>
                <a:latin typeface="Calibri" panose="020F0502020204030204" pitchFamily="34" charset="0"/>
                <a:cs typeface="Calibri" panose="020F0502020204030204" pitchFamily="34" charset="0"/>
              </a:rPr>
              <a:t>Consult with disability organizations</a:t>
            </a:r>
          </a:p>
          <a:p>
            <a:pPr>
              <a:buFont typeface="Wingdings" panose="05000000000000000000" pitchFamily="2" charset="2"/>
              <a:buChar char="v"/>
            </a:pPr>
            <a:r>
              <a:rPr lang="en-US" sz="2600" b="1" dirty="0">
                <a:solidFill>
                  <a:schemeClr val="tx1"/>
                </a:solidFill>
                <a:latin typeface="Calibri" panose="020F0502020204030204" pitchFamily="34" charset="0"/>
                <a:cs typeface="Calibri" panose="020F0502020204030204" pitchFamily="34" charset="0"/>
              </a:rPr>
              <a:t>BEST PRACTICE </a:t>
            </a:r>
            <a:r>
              <a:rPr lang="en-US" dirty="0">
                <a:solidFill>
                  <a:schemeClr val="tx1"/>
                </a:solidFill>
                <a:latin typeface="Calibri" panose="020F0502020204030204" pitchFamily="34" charset="0"/>
                <a:cs typeface="Calibri" panose="020F0502020204030204" pitchFamily="34" charset="0"/>
              </a:rPr>
              <a:t>(required for Public Sector Organizations)</a:t>
            </a:r>
          </a:p>
          <a:p>
            <a:pPr lvl="1"/>
            <a:r>
              <a:rPr lang="en-US" dirty="0">
                <a:solidFill>
                  <a:schemeClr val="tx1"/>
                </a:solidFill>
                <a:latin typeface="Calibri" panose="020F0502020204030204" pitchFamily="34" charset="0"/>
                <a:cs typeface="Calibri" panose="020F0502020204030204" pitchFamily="34" charset="0"/>
              </a:rPr>
              <a:t>Annual status report</a:t>
            </a:r>
          </a:p>
          <a:p>
            <a:pPr lvl="2"/>
            <a:endParaRPr lang="en-US" dirty="0"/>
          </a:p>
        </p:txBody>
      </p:sp>
    </p:spTree>
    <p:extLst>
      <p:ext uri="{BB962C8B-B14F-4D97-AF65-F5344CB8AC3E}">
        <p14:creationId xmlns:p14="http://schemas.microsoft.com/office/powerpoint/2010/main" val="909778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6EF7-5B5B-46CC-A9D8-7337EEA6DB6F}"/>
              </a:ext>
            </a:extLst>
          </p:cNvPr>
          <p:cNvSpPr>
            <a:spLocks noGrp="1"/>
          </p:cNvSpPr>
          <p:nvPr>
            <p:ph type="title"/>
          </p:nvPr>
        </p:nvSpPr>
        <p:spPr/>
        <p:txBody>
          <a:bodyPr/>
          <a:lstStyle/>
          <a:p>
            <a:r>
              <a:rPr lang="en-US" sz="4300" b="1" dirty="0">
                <a:solidFill>
                  <a:srgbClr val="FFC000"/>
                </a:solidFill>
              </a:rPr>
              <a:t>Americans with Disabilities Act</a:t>
            </a:r>
          </a:p>
        </p:txBody>
      </p:sp>
      <p:sp>
        <p:nvSpPr>
          <p:cNvPr id="3" name="Content Placeholder 2">
            <a:extLst>
              <a:ext uri="{FF2B5EF4-FFF2-40B4-BE49-F238E27FC236}">
                <a16:creationId xmlns:a16="http://schemas.microsoft.com/office/drawing/2014/main" id="{EFBE5E59-2048-43BE-9460-A506FCEE94CA}"/>
              </a:ext>
            </a:extLst>
          </p:cNvPr>
          <p:cNvSpPr>
            <a:spLocks noGrp="1"/>
          </p:cNvSpPr>
          <p:nvPr>
            <p:ph idx="1"/>
          </p:nvPr>
        </p:nvSpPr>
        <p:spPr>
          <a:xfrm>
            <a:off x="1154954" y="2334827"/>
            <a:ext cx="8825659" cy="3684973"/>
          </a:xfrm>
        </p:spPr>
        <p:txBody>
          <a:bodyPr>
            <a:normAutofit/>
          </a:bodyPr>
          <a:lstStyle/>
          <a:p>
            <a:r>
              <a:rPr lang="en-US" sz="2400" b="1" dirty="0">
                <a:solidFill>
                  <a:schemeClr val="tx1"/>
                </a:solidFill>
                <a:latin typeface="Calibri" panose="020F0502020204030204" pitchFamily="34" charset="0"/>
                <a:cs typeface="Calibri" panose="020F0502020204030204" pitchFamily="34" charset="0"/>
              </a:rPr>
              <a:t>Title III –public accommodations (12 categories)</a:t>
            </a:r>
          </a:p>
          <a:p>
            <a:pPr lvl="1"/>
            <a:r>
              <a:rPr lang="en-US" sz="2200" b="1" dirty="0">
                <a:solidFill>
                  <a:schemeClr val="tx1"/>
                </a:solidFill>
                <a:latin typeface="Calibri" panose="020F0502020204030204" pitchFamily="34" charset="0"/>
                <a:cs typeface="Calibri" panose="020F0502020204030204" pitchFamily="34" charset="0"/>
              </a:rPr>
              <a:t>Requirement</a:t>
            </a:r>
          </a:p>
          <a:p>
            <a:pPr lvl="2"/>
            <a:r>
              <a:rPr lang="en-US" sz="2000" dirty="0">
                <a:solidFill>
                  <a:schemeClr val="tx1"/>
                </a:solidFill>
                <a:latin typeface="Calibri" panose="020F0502020204030204" pitchFamily="34" charset="0"/>
                <a:cs typeface="Calibri" panose="020F0502020204030204" pitchFamily="34" charset="0"/>
              </a:rPr>
              <a:t>Effective communication - </a:t>
            </a:r>
            <a:r>
              <a:rPr lang="en-US" sz="1800" dirty="0">
                <a:solidFill>
                  <a:schemeClr val="tx1"/>
                </a:solidFill>
                <a:latin typeface="Calibri" panose="020F0502020204030204" pitchFamily="34" charset="0"/>
                <a:cs typeface="Calibri" panose="020F0502020204030204" pitchFamily="34" charset="0"/>
              </a:rPr>
              <a:t>28 CFR 36.303(c) </a:t>
            </a:r>
          </a:p>
          <a:p>
            <a:pPr lvl="3"/>
            <a:r>
              <a:rPr lang="en-US" sz="1800" dirty="0">
                <a:solidFill>
                  <a:schemeClr val="tx1"/>
                </a:solidFill>
                <a:latin typeface="Calibri" panose="020F0502020204030204" pitchFamily="34" charset="0"/>
                <a:cs typeface="Calibri" panose="020F0502020204030204" pitchFamily="34" charset="0"/>
              </a:rPr>
              <a:t>Ensure effective communication with people with disabilities through auxiliary aids and services (28 C.F.R. 36.303(c))</a:t>
            </a:r>
          </a:p>
          <a:p>
            <a:pPr lvl="3"/>
            <a:r>
              <a:rPr lang="en-US" sz="1800" dirty="0">
                <a:solidFill>
                  <a:schemeClr val="tx1"/>
                </a:solidFill>
                <a:latin typeface="Calibri" panose="020F0502020204030204" pitchFamily="34" charset="0"/>
                <a:cs typeface="Calibri" panose="020F0502020204030204" pitchFamily="34" charset="0"/>
              </a:rPr>
              <a:t>Accessible electronic and information technology is an example of an auxiliary aid (28 C.F.R. 36.303(b)(I) and (2)</a:t>
            </a:r>
          </a:p>
          <a:p>
            <a:pPr lvl="3"/>
            <a:r>
              <a:rPr lang="en-US" sz="1800" dirty="0">
                <a:solidFill>
                  <a:schemeClr val="tx1"/>
                </a:solidFill>
                <a:latin typeface="Calibri" panose="020F0502020204030204" pitchFamily="34" charset="0"/>
                <a:cs typeface="Calibri" panose="020F0502020204030204" pitchFamily="34" charset="0"/>
              </a:rPr>
              <a:t>In order to be effective, auxiliary aids and services must be provided in accessible formats, in a timely manner, and in such a way as to protect the privacy and independence of the individual with a disability.</a:t>
            </a:r>
          </a:p>
        </p:txBody>
      </p:sp>
    </p:spTree>
    <p:extLst>
      <p:ext uri="{BB962C8B-B14F-4D97-AF65-F5344CB8AC3E}">
        <p14:creationId xmlns:p14="http://schemas.microsoft.com/office/powerpoint/2010/main" val="2170695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110</TotalTime>
  <Words>1143</Words>
  <Application>Microsoft Office PowerPoint</Application>
  <PresentationFormat>Widescreen</PresentationFormat>
  <Paragraphs>236</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Century Gothic</vt:lpstr>
      <vt:lpstr>Georgia</vt:lpstr>
      <vt:lpstr>Wingdings</vt:lpstr>
      <vt:lpstr>Wingdings 3</vt:lpstr>
      <vt:lpstr>Ion Boardroom</vt:lpstr>
      <vt:lpstr>NOT A Checklist</vt:lpstr>
      <vt:lpstr>Inclusivity Strategic Consulting</vt:lpstr>
      <vt:lpstr>Accessibility for Ontarians with Disabilities Act</vt:lpstr>
      <vt:lpstr>AODA</vt:lpstr>
      <vt:lpstr>AODA - Policies</vt:lpstr>
      <vt:lpstr>AODA - Procurement</vt:lpstr>
      <vt:lpstr>AODA - Training</vt:lpstr>
      <vt:lpstr>AODA - Accessibility Plan</vt:lpstr>
      <vt:lpstr>Americans with Disabilities Act</vt:lpstr>
      <vt:lpstr>Americans with Disabilities Act</vt:lpstr>
      <vt:lpstr>Americans with Disabilities Act</vt:lpstr>
      <vt:lpstr>IMPLEMENTATION</vt:lpstr>
      <vt:lpstr>IMPLEMENTATION – Policies &amp; Staff</vt:lpstr>
      <vt:lpstr>IMPLEMENTATION – Pre-posting Procedures</vt:lpstr>
      <vt:lpstr>IMPLEMENTATION - Procurement</vt:lpstr>
      <vt:lpstr>IMPLEMENTATION - Remediation</vt:lpstr>
      <vt:lpstr>IMPLEMENTATION - Remediation</vt:lpstr>
      <vt:lpstr>Sample Worksheet 1: Remediation Plan for Website Accessibility Barriers</vt:lpstr>
      <vt:lpstr>IMPLEMENTATION - Remediation</vt:lpstr>
      <vt:lpstr>IMPLEMENTATION - Audits</vt:lpstr>
      <vt:lpstr>IMPLEMENTATION - Feedback</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Aviso Training</dc:title>
  <dc:creator>Eve Hill</dc:creator>
  <cp:lastModifiedBy>Margaret Hughes</cp:lastModifiedBy>
  <cp:revision>14</cp:revision>
  <dcterms:created xsi:type="dcterms:W3CDTF">2020-05-24T15:33:40Z</dcterms:created>
  <dcterms:modified xsi:type="dcterms:W3CDTF">2021-03-10T20:26:13Z</dcterms:modified>
</cp:coreProperties>
</file>